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89"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mprehensive Overview of {{Customer Company}}" id="{EB7D7545-BA9A-4685-B048-74FCEA4B1DB8}">
          <p14:sldIdLst>
            <p14:sldId id="2589"/>
            <p14:sldId id="2562"/>
          </p14:sldIdLst>
        </p14:section>
        <p14:section name="General Overview" id="{F91C8ADD-1F0E-429A-9FBC-6CCC338A6345}">
          <p14:sldIdLst>
            <p14:sldId id="2563"/>
            <p14:sldId id="2564"/>
            <p14:sldId id="2565"/>
            <p14:sldId id="2566"/>
          </p14:sldIdLst>
        </p14:section>
        <p14:section name="Leadership Team" id="{CAC985A7-A317-42E5-A1D1-E990CE6DB2B6}">
          <p14:sldIdLst>
            <p14:sldId id="2567"/>
            <p14:sldId id="2568"/>
            <p14:sldId id="2569"/>
            <p14:sldId id="2570"/>
          </p14:sldIdLst>
        </p14:section>
        <p14:section name="Industry Position" id="{7A1BC053-DBAD-4C01-AF45-6DC1C39E26AD}">
          <p14:sldIdLst>
            <p14:sldId id="2571"/>
            <p14:sldId id="2572"/>
            <p14:sldId id="2573"/>
            <p14:sldId id="2574"/>
          </p14:sldIdLst>
        </p14:section>
        <p14:section name="Financial Performance" id="{7C967A18-1BFE-4E4C-AA29-6731924C730B}">
          <p14:sldIdLst>
            <p14:sldId id="2575"/>
            <p14:sldId id="2576"/>
            <p14:sldId id="2577"/>
            <p14:sldId id="2578"/>
          </p14:sldIdLst>
        </p14:section>
        <p14:section name="Products and Services" id="{DD94C39C-D4BB-41C6-8542-2002939B8C9E}">
          <p14:sldIdLst>
            <p14:sldId id="2579"/>
            <p14:sldId id="2580"/>
            <p14:sldId id="2581"/>
            <p14:sldId id="2582"/>
          </p14:sldIdLst>
        </p14:section>
        <p14:section name="Corporate Social Responsibility" id="{DC3443C9-289F-4112-97EA-BF9F74A006A3}">
          <p14:sldIdLst>
            <p14:sldId id="2583"/>
            <p14:sldId id="2584"/>
            <p14:sldId id="2585"/>
            <p14:sldId id="2586"/>
          </p14:sldIdLst>
        </p14:section>
        <p14:section name="Conclusion" id="{A3570AA9-B9EC-4BC0-BA84-58A8378533D3}">
          <p14:sldIdLst>
            <p14:sldId id="25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3828" autoAdjust="0"/>
  </p:normalViewPr>
  <p:slideViewPr>
    <p:cSldViewPr snapToGrid="0">
      <p:cViewPr>
        <p:scale>
          <a:sx n="72" d="100"/>
          <a:sy n="72" d="100"/>
        </p:scale>
        <p:origin x="768" y="2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78C998-E37A-42FA-9131-64F86D933C33}"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DK"/>
        </a:p>
      </dgm:t>
    </dgm:pt>
    <dgm:pt modelId="{1A6FF0BF-DD6F-4FE3-A425-43A54A28565B}">
      <dgm:prSet/>
      <dgm:spPr/>
      <dgm:t>
        <a:bodyPr/>
        <a:lstStyle/>
        <a:p>
          <a:pPr>
            <a:lnSpc>
              <a:spcPct val="100000"/>
            </a:lnSpc>
            <a:defRPr b="1"/>
          </a:pPr>
          <a:r>
            <a:rPr lang="en-DK"/>
            <a:t>Renewable Energy Use</a:t>
          </a:r>
        </a:p>
      </dgm:t>
    </dgm:pt>
    <dgm:pt modelId="{3B3550B7-481F-420A-B950-F63CF606744A}" type="parTrans" cxnId="{3AB577B5-C9E7-4EDC-A293-3F6DB01F1DE4}">
      <dgm:prSet/>
      <dgm:spPr/>
      <dgm:t>
        <a:bodyPr/>
        <a:lstStyle/>
        <a:p>
          <a:endParaRPr lang="en-DK"/>
        </a:p>
      </dgm:t>
    </dgm:pt>
    <dgm:pt modelId="{AAA314A3-A6AA-4F5D-B992-BEF6272D26DC}" type="sibTrans" cxnId="{3AB577B5-C9E7-4EDC-A293-3F6DB01F1DE4}">
      <dgm:prSet/>
      <dgm:spPr/>
      <dgm:t>
        <a:bodyPr/>
        <a:lstStyle/>
        <a:p>
          <a:pPr>
            <a:lnSpc>
              <a:spcPct val="100000"/>
            </a:lnSpc>
            <a:defRPr b="1"/>
          </a:pPr>
          <a:endParaRPr lang="en-DK"/>
        </a:p>
      </dgm:t>
    </dgm:pt>
    <dgm:pt modelId="{72E8836D-FE45-43EF-B9D6-B68D637BD0E1}">
      <dgm:prSet/>
      <dgm:spPr/>
      <dgm:t>
        <a:bodyPr/>
        <a:lstStyle/>
        <a:p>
          <a:pPr>
            <a:lnSpc>
              <a:spcPct val="100000"/>
            </a:lnSpc>
          </a:pPr>
          <a:r>
            <a:rPr lang="en-DK"/>
            <a:t>The company focuses on integrating renewable energy sources to reduce reliance on fossil fuels and lower emissions.</a:t>
          </a:r>
        </a:p>
      </dgm:t>
    </dgm:pt>
    <dgm:pt modelId="{E9AF2FB9-AA19-4EE5-8990-285EAEEDD35D}" type="parTrans" cxnId="{76125D75-0395-448D-AC06-325DA365A286}">
      <dgm:prSet/>
      <dgm:spPr/>
      <dgm:t>
        <a:bodyPr/>
        <a:lstStyle/>
        <a:p>
          <a:endParaRPr lang="en-DK"/>
        </a:p>
      </dgm:t>
    </dgm:pt>
    <dgm:pt modelId="{EF46B0ED-3561-44E2-AEDB-159791D1D072}" type="sibTrans" cxnId="{76125D75-0395-448D-AC06-325DA365A286}">
      <dgm:prSet/>
      <dgm:spPr/>
      <dgm:t>
        <a:bodyPr/>
        <a:lstStyle/>
        <a:p>
          <a:endParaRPr lang="en-DK"/>
        </a:p>
      </dgm:t>
    </dgm:pt>
    <dgm:pt modelId="{B65D675C-2B3A-4C06-B644-A892EF5F6B16}">
      <dgm:prSet/>
      <dgm:spPr/>
      <dgm:t>
        <a:bodyPr/>
        <a:lstStyle/>
        <a:p>
          <a:pPr>
            <a:lnSpc>
              <a:spcPct val="100000"/>
            </a:lnSpc>
            <a:defRPr b="1"/>
          </a:pPr>
          <a:r>
            <a:rPr lang="en-DK"/>
            <a:t>Waste Reduction Programs</a:t>
          </a:r>
        </a:p>
      </dgm:t>
    </dgm:pt>
    <dgm:pt modelId="{E8474307-224D-415C-ABAD-B018A7C3A850}" type="parTrans" cxnId="{8D8D2327-4F95-49F2-9782-1BEF8D33A03D}">
      <dgm:prSet/>
      <dgm:spPr/>
      <dgm:t>
        <a:bodyPr/>
        <a:lstStyle/>
        <a:p>
          <a:endParaRPr lang="en-DK"/>
        </a:p>
      </dgm:t>
    </dgm:pt>
    <dgm:pt modelId="{7539FFDC-922B-4B8E-8370-2239D511740A}" type="sibTrans" cxnId="{8D8D2327-4F95-49F2-9782-1BEF8D33A03D}">
      <dgm:prSet/>
      <dgm:spPr/>
      <dgm:t>
        <a:bodyPr/>
        <a:lstStyle/>
        <a:p>
          <a:pPr>
            <a:lnSpc>
              <a:spcPct val="100000"/>
            </a:lnSpc>
            <a:defRPr b="1"/>
          </a:pPr>
          <a:endParaRPr lang="en-DK"/>
        </a:p>
      </dgm:t>
    </dgm:pt>
    <dgm:pt modelId="{D9FFD57E-2D82-4999-B455-41C189B77564}">
      <dgm:prSet/>
      <dgm:spPr/>
      <dgm:t>
        <a:bodyPr/>
        <a:lstStyle/>
        <a:p>
          <a:pPr>
            <a:lnSpc>
              <a:spcPct val="100000"/>
            </a:lnSpc>
          </a:pPr>
          <a:r>
            <a:rPr lang="en-DK"/>
            <a:t>Initiatives aimed at minimizing waste through recycling and composting, promoting a circular economy.</a:t>
          </a:r>
        </a:p>
      </dgm:t>
    </dgm:pt>
    <dgm:pt modelId="{183AF1ED-3A60-4EA7-AECE-30D2DE134A8B}" type="parTrans" cxnId="{C85712B4-3512-4A55-84FF-64D823A026B4}">
      <dgm:prSet/>
      <dgm:spPr/>
      <dgm:t>
        <a:bodyPr/>
        <a:lstStyle/>
        <a:p>
          <a:endParaRPr lang="en-DK"/>
        </a:p>
      </dgm:t>
    </dgm:pt>
    <dgm:pt modelId="{B5E8BD29-402B-4A56-93D6-069CC020B3F7}" type="sibTrans" cxnId="{C85712B4-3512-4A55-84FF-64D823A026B4}">
      <dgm:prSet/>
      <dgm:spPr/>
      <dgm:t>
        <a:bodyPr/>
        <a:lstStyle/>
        <a:p>
          <a:endParaRPr lang="en-DK"/>
        </a:p>
      </dgm:t>
    </dgm:pt>
    <dgm:pt modelId="{BC87A042-4E29-40E5-A5A9-A57C00CB73E8}">
      <dgm:prSet/>
      <dgm:spPr/>
      <dgm:t>
        <a:bodyPr/>
        <a:lstStyle/>
        <a:p>
          <a:pPr>
            <a:lnSpc>
              <a:spcPct val="100000"/>
            </a:lnSpc>
            <a:defRPr b="1"/>
          </a:pPr>
          <a:r>
            <a:rPr lang="en-DK"/>
            <a:t>Water Conservation Efforts</a:t>
          </a:r>
        </a:p>
      </dgm:t>
    </dgm:pt>
    <dgm:pt modelId="{D573A6B7-32AC-4257-82FB-B6C4377CBC8D}" type="parTrans" cxnId="{7CB211A3-FA32-41B2-8726-00851D360D62}">
      <dgm:prSet/>
      <dgm:spPr/>
      <dgm:t>
        <a:bodyPr/>
        <a:lstStyle/>
        <a:p>
          <a:endParaRPr lang="en-DK"/>
        </a:p>
      </dgm:t>
    </dgm:pt>
    <dgm:pt modelId="{21F487AC-11CB-424D-87B2-998FC23D9BBB}" type="sibTrans" cxnId="{7CB211A3-FA32-41B2-8726-00851D360D62}">
      <dgm:prSet/>
      <dgm:spPr/>
      <dgm:t>
        <a:bodyPr/>
        <a:lstStyle/>
        <a:p>
          <a:endParaRPr lang="en-DK"/>
        </a:p>
      </dgm:t>
    </dgm:pt>
    <dgm:pt modelId="{A4D2D91F-2F6C-4A1E-AC26-E31B2038A375}">
      <dgm:prSet/>
      <dgm:spPr/>
      <dgm:t>
        <a:bodyPr/>
        <a:lstStyle/>
        <a:p>
          <a:pPr>
            <a:lnSpc>
              <a:spcPct val="100000"/>
            </a:lnSpc>
          </a:pPr>
          <a:r>
            <a:rPr lang="en-DK"/>
            <a:t>Implementing strategies to conserve water, including efficient usage and rainwater harvesting systems.</a:t>
          </a:r>
        </a:p>
      </dgm:t>
    </dgm:pt>
    <dgm:pt modelId="{968FDB19-433D-43D4-8BCA-BA8790BE3777}" type="parTrans" cxnId="{DD8889B3-4726-4CE3-A93C-855EB8182D76}">
      <dgm:prSet/>
      <dgm:spPr/>
      <dgm:t>
        <a:bodyPr/>
        <a:lstStyle/>
        <a:p>
          <a:endParaRPr lang="en-DK"/>
        </a:p>
      </dgm:t>
    </dgm:pt>
    <dgm:pt modelId="{BA566212-9913-468F-9D08-DF06560B17C8}" type="sibTrans" cxnId="{DD8889B3-4726-4CE3-A93C-855EB8182D76}">
      <dgm:prSet/>
      <dgm:spPr/>
      <dgm:t>
        <a:bodyPr/>
        <a:lstStyle/>
        <a:p>
          <a:endParaRPr lang="en-DK"/>
        </a:p>
      </dgm:t>
    </dgm:pt>
    <dgm:pt modelId="{A9C144AE-52BB-41F3-B08D-8E841330FF8D}" type="pres">
      <dgm:prSet presAssocID="{BE78C998-E37A-42FA-9131-64F86D933C33}" presName="Root" presStyleCnt="0">
        <dgm:presLayoutVars>
          <dgm:dir/>
          <dgm:resizeHandles val="exact"/>
        </dgm:presLayoutVars>
      </dgm:prSet>
      <dgm:spPr/>
    </dgm:pt>
    <dgm:pt modelId="{37E29237-B73F-419A-A084-0A39B6B15197}" type="pres">
      <dgm:prSet presAssocID="{1A6FF0BF-DD6F-4FE3-A425-43A54A28565B}" presName="Composite" presStyleCnt="0"/>
      <dgm:spPr/>
    </dgm:pt>
    <dgm:pt modelId="{4F2D933B-8E0B-4B39-A7DA-ABCF49851FC0}" type="pres">
      <dgm:prSet presAssocID="{1A6FF0BF-DD6F-4FE3-A425-43A54A28565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0354" r="13393" b="-4"/>
          <a:stretch/>
        </a:blipFill>
      </dgm:spPr>
      <dgm:extLst>
        <a:ext uri="{E40237B7-FDA0-4F09-8148-C483321AD2D9}">
          <dgm14:cNvPr xmlns:dgm14="http://schemas.microsoft.com/office/drawing/2010/diagram" id="0" name="" descr="Wind turbines behind field of solar panels. Focus on solar panel"/>
        </a:ext>
      </dgm:extLst>
    </dgm:pt>
    <dgm:pt modelId="{32947225-0CAC-41AF-8869-E793DCA81593}" type="pres">
      <dgm:prSet presAssocID="{1A6FF0BF-DD6F-4FE3-A425-43A54A28565B}" presName="Subtitle" presStyleLbl="revTx" presStyleIdx="0" presStyleCnt="6">
        <dgm:presLayoutVars>
          <dgm:chMax val="0"/>
          <dgm:bulletEnabled/>
        </dgm:presLayoutVars>
      </dgm:prSet>
      <dgm:spPr/>
    </dgm:pt>
    <dgm:pt modelId="{5490EB20-6E80-48C0-89B4-C02D944B5D7C}" type="pres">
      <dgm:prSet presAssocID="{1A6FF0BF-DD6F-4FE3-A425-43A54A28565B}" presName="Description" presStyleLbl="revTx" presStyleIdx="1" presStyleCnt="6">
        <dgm:presLayoutVars>
          <dgm:bulletEnabled/>
        </dgm:presLayoutVars>
      </dgm:prSet>
      <dgm:spPr/>
    </dgm:pt>
    <dgm:pt modelId="{934A41A5-983E-41B6-8D36-43D0FD236159}" type="pres">
      <dgm:prSet presAssocID="{AAA314A3-A6AA-4F5D-B992-BEF6272D26DC}" presName="sibTrans" presStyleLbl="sibTrans2D1" presStyleIdx="0" presStyleCnt="0"/>
      <dgm:spPr/>
    </dgm:pt>
    <dgm:pt modelId="{223922A1-D10B-4A38-A23A-B062508FDDE3}" type="pres">
      <dgm:prSet presAssocID="{B65D675C-2B3A-4C06-B644-A892EF5F6B16}" presName="Composite" presStyleCnt="0"/>
      <dgm:spPr/>
    </dgm:pt>
    <dgm:pt modelId="{11E8948C-D073-45CA-A1EB-E2FE62CCD21F}" type="pres">
      <dgm:prSet presAssocID="{B65D675C-2B3A-4C06-B644-A892EF5F6B16}"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3640" r="19860"/>
          <a:stretch/>
        </a:blipFill>
      </dgm:spPr>
      <dgm:extLst>
        <a:ext uri="{E40237B7-FDA0-4F09-8148-C483321AD2D9}">
          <dgm14:cNvPr xmlns:dgm14="http://schemas.microsoft.com/office/drawing/2010/diagram" id="0" name="" descr="Stacks of rolled turf on wood crate, and turf roller"/>
        </a:ext>
      </dgm:extLst>
    </dgm:pt>
    <dgm:pt modelId="{BDD1D272-6C54-4E09-92D7-F28921A00DC0}" type="pres">
      <dgm:prSet presAssocID="{B65D675C-2B3A-4C06-B644-A892EF5F6B16}" presName="Subtitle" presStyleLbl="revTx" presStyleIdx="2" presStyleCnt="6">
        <dgm:presLayoutVars>
          <dgm:chMax val="0"/>
          <dgm:bulletEnabled/>
        </dgm:presLayoutVars>
      </dgm:prSet>
      <dgm:spPr/>
    </dgm:pt>
    <dgm:pt modelId="{4B5915F5-FB90-4A94-B505-3FA0E8EE61B3}" type="pres">
      <dgm:prSet presAssocID="{B65D675C-2B3A-4C06-B644-A892EF5F6B16}" presName="Description" presStyleLbl="revTx" presStyleIdx="3" presStyleCnt="6">
        <dgm:presLayoutVars>
          <dgm:bulletEnabled/>
        </dgm:presLayoutVars>
      </dgm:prSet>
      <dgm:spPr/>
    </dgm:pt>
    <dgm:pt modelId="{50DB9191-16B2-45EC-8A29-141EAF1D188B}" type="pres">
      <dgm:prSet presAssocID="{7539FFDC-922B-4B8E-8370-2239D511740A}" presName="sibTrans" presStyleLbl="sibTrans2D1" presStyleIdx="0" presStyleCnt="0"/>
      <dgm:spPr/>
    </dgm:pt>
    <dgm:pt modelId="{52C5628D-2D44-4CB2-BC7C-EDBABFEBBEE1}" type="pres">
      <dgm:prSet presAssocID="{BC87A042-4E29-40E5-A5A9-A57C00CB73E8}" presName="Composite" presStyleCnt="0"/>
      <dgm:spPr/>
    </dgm:pt>
    <dgm:pt modelId="{AD2EFB20-AD82-4EA3-99EB-1CEF044ED84C}" type="pres">
      <dgm:prSet presAssocID="{BC87A042-4E29-40E5-A5A9-A57C00CB73E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751" r="17500" b="2"/>
          <a:stretch/>
        </a:blipFill>
      </dgm:spPr>
      <dgm:extLst>
        <a:ext uri="{E40237B7-FDA0-4F09-8148-C483321AD2D9}">
          <dgm14:cNvPr xmlns:dgm14="http://schemas.microsoft.com/office/drawing/2010/diagram" id="0" name="" descr="Watering Field"/>
        </a:ext>
      </dgm:extLst>
    </dgm:pt>
    <dgm:pt modelId="{EBF6AD85-6A75-4A65-B624-3EB2A22BE4DE}" type="pres">
      <dgm:prSet presAssocID="{BC87A042-4E29-40E5-A5A9-A57C00CB73E8}" presName="Subtitle" presStyleLbl="revTx" presStyleIdx="4" presStyleCnt="6">
        <dgm:presLayoutVars>
          <dgm:chMax val="0"/>
          <dgm:bulletEnabled/>
        </dgm:presLayoutVars>
      </dgm:prSet>
      <dgm:spPr/>
    </dgm:pt>
    <dgm:pt modelId="{0CB17ECA-7A46-419A-965F-83E0515444BC}" type="pres">
      <dgm:prSet presAssocID="{BC87A042-4E29-40E5-A5A9-A57C00CB73E8}" presName="Description" presStyleLbl="revTx" presStyleIdx="5" presStyleCnt="6">
        <dgm:presLayoutVars>
          <dgm:bulletEnabled/>
        </dgm:presLayoutVars>
      </dgm:prSet>
      <dgm:spPr/>
    </dgm:pt>
  </dgm:ptLst>
  <dgm:cxnLst>
    <dgm:cxn modelId="{8D8D2327-4F95-49F2-9782-1BEF8D33A03D}" srcId="{BE78C998-E37A-42FA-9131-64F86D933C33}" destId="{B65D675C-2B3A-4C06-B644-A892EF5F6B16}" srcOrd="1" destOrd="0" parTransId="{E8474307-224D-415C-ABAD-B018A7C3A850}" sibTransId="{7539FFDC-922B-4B8E-8370-2239D511740A}"/>
    <dgm:cxn modelId="{5DFFED2B-BF1C-443F-A115-C542A7AE52DF}" type="presOf" srcId="{D9FFD57E-2D82-4999-B455-41C189B77564}" destId="{4B5915F5-FB90-4A94-B505-3FA0E8EE61B3}" srcOrd="0" destOrd="0" presId="urn:microsoft.com/office/officeart/2024/3/layout/verticalVisualTextBlock1"/>
    <dgm:cxn modelId="{08CA2C47-5AA0-4CE3-978C-11D511B3E143}" type="presOf" srcId="{7539FFDC-922B-4B8E-8370-2239D511740A}" destId="{50DB9191-16B2-45EC-8A29-141EAF1D188B}" srcOrd="0" destOrd="0" presId="urn:microsoft.com/office/officeart/2024/3/layout/verticalVisualTextBlock1"/>
    <dgm:cxn modelId="{D285A26B-28B3-4FAB-A8A6-06D88B11A2E7}" type="presOf" srcId="{1A6FF0BF-DD6F-4FE3-A425-43A54A28565B}" destId="{32947225-0CAC-41AF-8869-E793DCA81593}" srcOrd="0" destOrd="0" presId="urn:microsoft.com/office/officeart/2024/3/layout/verticalVisualTextBlock1"/>
    <dgm:cxn modelId="{DB5E7072-975A-42F5-9CDB-7C9EF1C54A0D}" type="presOf" srcId="{AAA314A3-A6AA-4F5D-B992-BEF6272D26DC}" destId="{934A41A5-983E-41B6-8D36-43D0FD236159}" srcOrd="0" destOrd="0" presId="urn:microsoft.com/office/officeart/2024/3/layout/verticalVisualTextBlock1"/>
    <dgm:cxn modelId="{76125D75-0395-448D-AC06-325DA365A286}" srcId="{1A6FF0BF-DD6F-4FE3-A425-43A54A28565B}" destId="{72E8836D-FE45-43EF-B9D6-B68D637BD0E1}" srcOrd="0" destOrd="0" parTransId="{E9AF2FB9-AA19-4EE5-8990-285EAEEDD35D}" sibTransId="{EF46B0ED-3561-44E2-AEDB-159791D1D072}"/>
    <dgm:cxn modelId="{7CB211A3-FA32-41B2-8726-00851D360D62}" srcId="{BE78C998-E37A-42FA-9131-64F86D933C33}" destId="{BC87A042-4E29-40E5-A5A9-A57C00CB73E8}" srcOrd="2" destOrd="0" parTransId="{D573A6B7-32AC-4257-82FB-B6C4377CBC8D}" sibTransId="{21F487AC-11CB-424D-87B2-998FC23D9BBB}"/>
    <dgm:cxn modelId="{BAE1BDA5-0C81-46F8-8749-695A36319F49}" type="presOf" srcId="{B65D675C-2B3A-4C06-B644-A892EF5F6B16}" destId="{BDD1D272-6C54-4E09-92D7-F28921A00DC0}" srcOrd="0" destOrd="0" presId="urn:microsoft.com/office/officeart/2024/3/layout/verticalVisualTextBlock1"/>
    <dgm:cxn modelId="{DD8889B3-4726-4CE3-A93C-855EB8182D76}" srcId="{BC87A042-4E29-40E5-A5A9-A57C00CB73E8}" destId="{A4D2D91F-2F6C-4A1E-AC26-E31B2038A375}" srcOrd="0" destOrd="0" parTransId="{968FDB19-433D-43D4-8BCA-BA8790BE3777}" sibTransId="{BA566212-9913-468F-9D08-DF06560B17C8}"/>
    <dgm:cxn modelId="{C85712B4-3512-4A55-84FF-64D823A026B4}" srcId="{B65D675C-2B3A-4C06-B644-A892EF5F6B16}" destId="{D9FFD57E-2D82-4999-B455-41C189B77564}" srcOrd="0" destOrd="0" parTransId="{183AF1ED-3A60-4EA7-AECE-30D2DE134A8B}" sibTransId="{B5E8BD29-402B-4A56-93D6-069CC020B3F7}"/>
    <dgm:cxn modelId="{73A791B4-30F6-477E-B71D-AB8CC06E7A6D}" type="presOf" srcId="{BC87A042-4E29-40E5-A5A9-A57C00CB73E8}" destId="{EBF6AD85-6A75-4A65-B624-3EB2A22BE4DE}" srcOrd="0" destOrd="0" presId="urn:microsoft.com/office/officeart/2024/3/layout/verticalVisualTextBlock1"/>
    <dgm:cxn modelId="{3AB577B5-C9E7-4EDC-A293-3F6DB01F1DE4}" srcId="{BE78C998-E37A-42FA-9131-64F86D933C33}" destId="{1A6FF0BF-DD6F-4FE3-A425-43A54A28565B}" srcOrd="0" destOrd="0" parTransId="{3B3550B7-481F-420A-B950-F63CF606744A}" sibTransId="{AAA314A3-A6AA-4F5D-B992-BEF6272D26DC}"/>
    <dgm:cxn modelId="{07E390CF-42DA-41EB-8324-0BE5112FE653}" type="presOf" srcId="{BE78C998-E37A-42FA-9131-64F86D933C33}" destId="{A9C144AE-52BB-41F3-B08D-8E841330FF8D}" srcOrd="0" destOrd="0" presId="urn:microsoft.com/office/officeart/2024/3/layout/verticalVisualTextBlock1"/>
    <dgm:cxn modelId="{B99EFCE3-567A-4CFC-981F-D717C19D4E01}" type="presOf" srcId="{72E8836D-FE45-43EF-B9D6-B68D637BD0E1}" destId="{5490EB20-6E80-48C0-89B4-C02D944B5D7C}" srcOrd="0" destOrd="0" presId="urn:microsoft.com/office/officeart/2024/3/layout/verticalVisualTextBlock1"/>
    <dgm:cxn modelId="{018D88F7-84D2-4DB8-95C5-5E3B673909C9}" type="presOf" srcId="{A4D2D91F-2F6C-4A1E-AC26-E31B2038A375}" destId="{0CB17ECA-7A46-419A-965F-83E0515444BC}" srcOrd="0" destOrd="0" presId="urn:microsoft.com/office/officeart/2024/3/layout/verticalVisualTextBlock1"/>
    <dgm:cxn modelId="{870F26FE-2D43-4888-9F74-016CB3A98F1E}" type="presParOf" srcId="{A9C144AE-52BB-41F3-B08D-8E841330FF8D}" destId="{37E29237-B73F-419A-A084-0A39B6B15197}" srcOrd="0" destOrd="0" presId="urn:microsoft.com/office/officeart/2024/3/layout/verticalVisualTextBlock1"/>
    <dgm:cxn modelId="{E9BF8794-BE0B-44E2-BFAE-06BA3D164815}" type="presParOf" srcId="{37E29237-B73F-419A-A084-0A39B6B15197}" destId="{4F2D933B-8E0B-4B39-A7DA-ABCF49851FC0}" srcOrd="0" destOrd="0" presId="urn:microsoft.com/office/officeart/2024/3/layout/verticalVisualTextBlock1"/>
    <dgm:cxn modelId="{55B4D4EB-53C4-4CCD-86B8-5D45431AC57F}" type="presParOf" srcId="{37E29237-B73F-419A-A084-0A39B6B15197}" destId="{32947225-0CAC-41AF-8869-E793DCA81593}" srcOrd="1" destOrd="0" presId="urn:microsoft.com/office/officeart/2024/3/layout/verticalVisualTextBlock1"/>
    <dgm:cxn modelId="{70680B19-E302-4509-B5CC-D8F564F11889}" type="presParOf" srcId="{37E29237-B73F-419A-A084-0A39B6B15197}" destId="{5490EB20-6E80-48C0-89B4-C02D944B5D7C}" srcOrd="2" destOrd="0" presId="urn:microsoft.com/office/officeart/2024/3/layout/verticalVisualTextBlock1"/>
    <dgm:cxn modelId="{3F8C1824-793E-4EA5-9F20-939147D6F789}" type="presParOf" srcId="{A9C144AE-52BB-41F3-B08D-8E841330FF8D}" destId="{934A41A5-983E-41B6-8D36-43D0FD236159}" srcOrd="1" destOrd="0" presId="urn:microsoft.com/office/officeart/2024/3/layout/verticalVisualTextBlock1"/>
    <dgm:cxn modelId="{62A0A7CD-38C4-447D-98A0-CC3480C603EC}" type="presParOf" srcId="{A9C144AE-52BB-41F3-B08D-8E841330FF8D}" destId="{223922A1-D10B-4A38-A23A-B062508FDDE3}" srcOrd="2" destOrd="0" presId="urn:microsoft.com/office/officeart/2024/3/layout/verticalVisualTextBlock1"/>
    <dgm:cxn modelId="{3408861B-3E7C-49F7-AA41-F34D881FF68E}" type="presParOf" srcId="{223922A1-D10B-4A38-A23A-B062508FDDE3}" destId="{11E8948C-D073-45CA-A1EB-E2FE62CCD21F}" srcOrd="0" destOrd="0" presId="urn:microsoft.com/office/officeart/2024/3/layout/verticalVisualTextBlock1"/>
    <dgm:cxn modelId="{7BA912CE-E02E-4A5D-816F-EE03591857CA}" type="presParOf" srcId="{223922A1-D10B-4A38-A23A-B062508FDDE3}" destId="{BDD1D272-6C54-4E09-92D7-F28921A00DC0}" srcOrd="1" destOrd="0" presId="urn:microsoft.com/office/officeart/2024/3/layout/verticalVisualTextBlock1"/>
    <dgm:cxn modelId="{C03216DC-95AE-4C1B-A5A2-5B5EBD994AB0}" type="presParOf" srcId="{223922A1-D10B-4A38-A23A-B062508FDDE3}" destId="{4B5915F5-FB90-4A94-B505-3FA0E8EE61B3}" srcOrd="2" destOrd="0" presId="urn:microsoft.com/office/officeart/2024/3/layout/verticalVisualTextBlock1"/>
    <dgm:cxn modelId="{543D8656-7210-4006-B4CF-3A5AF26BDE49}" type="presParOf" srcId="{A9C144AE-52BB-41F3-B08D-8E841330FF8D}" destId="{50DB9191-16B2-45EC-8A29-141EAF1D188B}" srcOrd="3" destOrd="0" presId="urn:microsoft.com/office/officeart/2024/3/layout/verticalVisualTextBlock1"/>
    <dgm:cxn modelId="{A986CD30-C8A7-4AA9-A00E-8EA5D8A4BB4F}" type="presParOf" srcId="{A9C144AE-52BB-41F3-B08D-8E841330FF8D}" destId="{52C5628D-2D44-4CB2-BC7C-EDBABFEBBEE1}" srcOrd="4" destOrd="0" presId="urn:microsoft.com/office/officeart/2024/3/layout/verticalVisualTextBlock1"/>
    <dgm:cxn modelId="{7D881CB2-BAE2-4355-8782-DDDF6602C4D1}" type="presParOf" srcId="{52C5628D-2D44-4CB2-BC7C-EDBABFEBBEE1}" destId="{AD2EFB20-AD82-4EA3-99EB-1CEF044ED84C}" srcOrd="0" destOrd="0" presId="urn:microsoft.com/office/officeart/2024/3/layout/verticalVisualTextBlock1"/>
    <dgm:cxn modelId="{65829EF9-5753-4F54-AA62-5F1FB2918BDF}" type="presParOf" srcId="{52C5628D-2D44-4CB2-BC7C-EDBABFEBBEE1}" destId="{EBF6AD85-6A75-4A65-B624-3EB2A22BE4DE}" srcOrd="1" destOrd="0" presId="urn:microsoft.com/office/officeart/2024/3/layout/verticalVisualTextBlock1"/>
    <dgm:cxn modelId="{67FEAB7C-328C-45F7-9C49-17F7F620D119}" type="presParOf" srcId="{52C5628D-2D44-4CB2-BC7C-EDBABFEBBEE1}" destId="{0CB17ECA-7A46-419A-965F-83E0515444B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6CBB87-59C5-47EF-A831-8CFAA3F60CB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F70F354-4AC9-4AE0-9602-59A0381BE626}">
      <dgm:prSet/>
      <dgm:spPr/>
      <dgm:t>
        <a:bodyPr/>
        <a:lstStyle/>
        <a:p>
          <a:pPr>
            <a:lnSpc>
              <a:spcPct val="100000"/>
            </a:lnSpc>
            <a:defRPr b="1"/>
          </a:pPr>
          <a:r>
            <a:rPr lang="en-US"/>
            <a:t>Foundational History</a:t>
          </a:r>
        </a:p>
      </dgm:t>
    </dgm:pt>
    <dgm:pt modelId="{D32483CB-D766-4842-B41E-67E659CD4364}" type="parTrans" cxnId="{25F315AA-1079-40F6-A39C-A30B4C4A9891}">
      <dgm:prSet/>
      <dgm:spPr/>
      <dgm:t>
        <a:bodyPr/>
        <a:lstStyle/>
        <a:p>
          <a:endParaRPr lang="en-US"/>
        </a:p>
      </dgm:t>
    </dgm:pt>
    <dgm:pt modelId="{CD83139A-DB13-4628-9F1F-0DF02450147C}" type="sibTrans" cxnId="{25F315AA-1079-40F6-A39C-A30B4C4A9891}">
      <dgm:prSet/>
      <dgm:spPr/>
      <dgm:t>
        <a:bodyPr/>
        <a:lstStyle/>
        <a:p>
          <a:pPr>
            <a:lnSpc>
              <a:spcPct val="100000"/>
            </a:lnSpc>
            <a:defRPr b="1"/>
          </a:pPr>
          <a:endParaRPr lang="en-US"/>
        </a:p>
      </dgm:t>
    </dgm:pt>
    <dgm:pt modelId="{260CF945-4C5C-44C1-AE67-4D5CB34A38B4}">
      <dgm:prSet/>
      <dgm:spPr/>
      <dgm:t>
        <a:bodyPr/>
        <a:lstStyle/>
        <a:p>
          <a:pPr>
            <a:lnSpc>
              <a:spcPct val="100000"/>
            </a:lnSpc>
          </a:pPr>
          <a:r>
            <a:rPr lang="en-US"/>
            <a:t>Understanding the foundational history of the company is crucial for recognizing its evolution and core values.</a:t>
          </a:r>
        </a:p>
      </dgm:t>
    </dgm:pt>
    <dgm:pt modelId="{F2317288-6851-41AD-B5E5-B261CF9319DE}" type="parTrans" cxnId="{2074A5F7-06ED-4D35-9BE9-C39AFDCB6B4F}">
      <dgm:prSet/>
      <dgm:spPr/>
      <dgm:t>
        <a:bodyPr/>
        <a:lstStyle/>
        <a:p>
          <a:endParaRPr lang="en-US"/>
        </a:p>
      </dgm:t>
    </dgm:pt>
    <dgm:pt modelId="{9257FD41-2F70-4D60-8EF5-87995CD17E68}" type="sibTrans" cxnId="{2074A5F7-06ED-4D35-9BE9-C39AFDCB6B4F}">
      <dgm:prSet/>
      <dgm:spPr/>
      <dgm:t>
        <a:bodyPr/>
        <a:lstStyle/>
        <a:p>
          <a:endParaRPr lang="en-US"/>
        </a:p>
      </dgm:t>
    </dgm:pt>
    <dgm:pt modelId="{F0DB1C65-47C7-4685-A018-AD56667CC0C2}">
      <dgm:prSet/>
      <dgm:spPr/>
      <dgm:t>
        <a:bodyPr/>
        <a:lstStyle/>
        <a:p>
          <a:pPr>
            <a:lnSpc>
              <a:spcPct val="100000"/>
            </a:lnSpc>
            <a:defRPr b="1"/>
          </a:pPr>
          <a:r>
            <a:rPr lang="en-US"/>
            <a:t>Current Industry Standing</a:t>
          </a:r>
        </a:p>
      </dgm:t>
    </dgm:pt>
    <dgm:pt modelId="{817532D9-D8E4-493A-A0B5-F7465F798182}" type="parTrans" cxnId="{B0086DEA-7EAA-4845-811E-79731EE6E1A0}">
      <dgm:prSet/>
      <dgm:spPr/>
      <dgm:t>
        <a:bodyPr/>
        <a:lstStyle/>
        <a:p>
          <a:endParaRPr lang="en-US"/>
        </a:p>
      </dgm:t>
    </dgm:pt>
    <dgm:pt modelId="{DBF6B7D7-987C-426C-9F69-886FACE33F77}" type="sibTrans" cxnId="{B0086DEA-7EAA-4845-811E-79731EE6E1A0}">
      <dgm:prSet/>
      <dgm:spPr/>
      <dgm:t>
        <a:bodyPr/>
        <a:lstStyle/>
        <a:p>
          <a:pPr>
            <a:lnSpc>
              <a:spcPct val="100000"/>
            </a:lnSpc>
            <a:defRPr b="1"/>
          </a:pPr>
          <a:endParaRPr lang="en-US"/>
        </a:p>
      </dgm:t>
    </dgm:pt>
    <dgm:pt modelId="{3C78376A-4991-492E-9330-E7BC330F894C}">
      <dgm:prSet/>
      <dgm:spPr/>
      <dgm:t>
        <a:bodyPr/>
        <a:lstStyle/>
        <a:p>
          <a:pPr>
            <a:lnSpc>
              <a:spcPct val="100000"/>
            </a:lnSpc>
          </a:pPr>
          <a:r>
            <a:rPr lang="en-US"/>
            <a:t>Analyzing the current industry standing allows for insight into competitive positioning and market presence.</a:t>
          </a:r>
        </a:p>
      </dgm:t>
    </dgm:pt>
    <dgm:pt modelId="{67B3D8C4-A0F1-4A81-82A2-7879D2C51B4B}" type="parTrans" cxnId="{03D0ECBB-3AAC-409E-A3DE-E7F4AAF992B1}">
      <dgm:prSet/>
      <dgm:spPr/>
      <dgm:t>
        <a:bodyPr/>
        <a:lstStyle/>
        <a:p>
          <a:endParaRPr lang="en-US"/>
        </a:p>
      </dgm:t>
    </dgm:pt>
    <dgm:pt modelId="{48213135-9104-46DD-8E61-3CB967CCFF30}" type="sibTrans" cxnId="{03D0ECBB-3AAC-409E-A3DE-E7F4AAF992B1}">
      <dgm:prSet/>
      <dgm:spPr/>
      <dgm:t>
        <a:bodyPr/>
        <a:lstStyle/>
        <a:p>
          <a:endParaRPr lang="en-US"/>
        </a:p>
      </dgm:t>
    </dgm:pt>
    <dgm:pt modelId="{7EFF47EC-72BB-4E0D-A1EE-C096629B0ADB}">
      <dgm:prSet/>
      <dgm:spPr/>
      <dgm:t>
        <a:bodyPr/>
        <a:lstStyle/>
        <a:p>
          <a:pPr>
            <a:lnSpc>
              <a:spcPct val="100000"/>
            </a:lnSpc>
            <a:defRPr b="1"/>
          </a:pPr>
          <a:r>
            <a:rPr lang="en-US"/>
            <a:t>Future Goals</a:t>
          </a:r>
        </a:p>
      </dgm:t>
    </dgm:pt>
    <dgm:pt modelId="{33D9B3F2-32BF-460A-9927-8B90D70EB3A1}" type="parTrans" cxnId="{E6B20E90-C331-47E8-95A3-A3AE2915ABE0}">
      <dgm:prSet/>
      <dgm:spPr/>
      <dgm:t>
        <a:bodyPr/>
        <a:lstStyle/>
        <a:p>
          <a:endParaRPr lang="en-US"/>
        </a:p>
      </dgm:t>
    </dgm:pt>
    <dgm:pt modelId="{C05C109E-7F75-49F5-9A16-6C024E8F2302}" type="sibTrans" cxnId="{E6B20E90-C331-47E8-95A3-A3AE2915ABE0}">
      <dgm:prSet/>
      <dgm:spPr/>
      <dgm:t>
        <a:bodyPr/>
        <a:lstStyle/>
        <a:p>
          <a:endParaRPr lang="en-US"/>
        </a:p>
      </dgm:t>
    </dgm:pt>
    <dgm:pt modelId="{A5E43873-3D83-4E36-B947-3842A110FCD1}">
      <dgm:prSet/>
      <dgm:spPr/>
      <dgm:t>
        <a:bodyPr/>
        <a:lstStyle/>
        <a:p>
          <a:pPr>
            <a:lnSpc>
              <a:spcPct val="100000"/>
            </a:lnSpc>
          </a:pPr>
          <a:r>
            <a:rPr lang="en-US"/>
            <a:t>Identifying future goals and objectives can guide strategic decisions and support sustained growth.</a:t>
          </a:r>
        </a:p>
      </dgm:t>
    </dgm:pt>
    <dgm:pt modelId="{0566C283-DF51-45EA-8FFB-403E9647150B}" type="parTrans" cxnId="{1DFAC170-4BDB-4E06-92E0-F1CEBF63FDB3}">
      <dgm:prSet/>
      <dgm:spPr/>
      <dgm:t>
        <a:bodyPr/>
        <a:lstStyle/>
        <a:p>
          <a:endParaRPr lang="en-US"/>
        </a:p>
      </dgm:t>
    </dgm:pt>
    <dgm:pt modelId="{DD2FF7F2-B0AB-405E-A6B9-AC16886C5558}" type="sibTrans" cxnId="{1DFAC170-4BDB-4E06-92E0-F1CEBF63FDB3}">
      <dgm:prSet/>
      <dgm:spPr/>
      <dgm:t>
        <a:bodyPr/>
        <a:lstStyle/>
        <a:p>
          <a:endParaRPr lang="en-US"/>
        </a:p>
      </dgm:t>
    </dgm:pt>
    <dgm:pt modelId="{A1F3B81D-1A84-4659-9D03-54F4BE8329D6}" type="pres">
      <dgm:prSet presAssocID="{8A6CBB87-59C5-47EF-A831-8CFAA3F60CB4}" presName="Name0" presStyleCnt="0">
        <dgm:presLayoutVars>
          <dgm:dir/>
          <dgm:resizeHandles val="exact"/>
        </dgm:presLayoutVars>
      </dgm:prSet>
      <dgm:spPr/>
    </dgm:pt>
    <dgm:pt modelId="{CC51B97F-7CC3-4B61-8D75-D8CDF02808F7}" type="pres">
      <dgm:prSet presAssocID="{5F70F354-4AC9-4AE0-9602-59A0381BE626}" presName="compNode" presStyleCnt="0"/>
      <dgm:spPr/>
    </dgm:pt>
    <dgm:pt modelId="{7E880364-1094-40B5-BFFC-F186CEC67DA7}" type="pres">
      <dgm:prSet presAssocID="{5F70F354-4AC9-4AE0-9602-59A0381BE626}" presName="pictRect" presStyleLbl="revTx" presStyleIdx="0" presStyleCnt="6">
        <dgm:presLayoutVars>
          <dgm:chMax val="0"/>
          <dgm:bulletEnabled/>
        </dgm:presLayoutVars>
      </dgm:prSet>
      <dgm:spPr/>
    </dgm:pt>
    <dgm:pt modelId="{BF5DE100-6238-41A9-AD08-A7B3430ECF61}" type="pres">
      <dgm:prSet presAssocID="{5F70F354-4AC9-4AE0-9602-59A0381BE626}" presName="textRect" presStyleLbl="revTx" presStyleIdx="1" presStyleCnt="6">
        <dgm:presLayoutVars>
          <dgm:bulletEnabled/>
        </dgm:presLayoutVars>
      </dgm:prSet>
      <dgm:spPr/>
    </dgm:pt>
    <dgm:pt modelId="{B30920CE-D554-44B9-B844-8221169A7DB8}" type="pres">
      <dgm:prSet presAssocID="{CD83139A-DB13-4628-9F1F-0DF02450147C}" presName="sibTrans" presStyleLbl="sibTrans2D1" presStyleIdx="0" presStyleCnt="0"/>
      <dgm:spPr/>
    </dgm:pt>
    <dgm:pt modelId="{546F5ABF-A535-45FA-BAF2-A252F598C70B}" type="pres">
      <dgm:prSet presAssocID="{F0DB1C65-47C7-4685-A018-AD56667CC0C2}" presName="compNode" presStyleCnt="0"/>
      <dgm:spPr/>
    </dgm:pt>
    <dgm:pt modelId="{A5E4DA3C-7FD0-460E-9F57-56C6F44361C7}" type="pres">
      <dgm:prSet presAssocID="{F0DB1C65-47C7-4685-A018-AD56667CC0C2}" presName="pictRect" presStyleLbl="revTx" presStyleIdx="2" presStyleCnt="6">
        <dgm:presLayoutVars>
          <dgm:chMax val="0"/>
          <dgm:bulletEnabled/>
        </dgm:presLayoutVars>
      </dgm:prSet>
      <dgm:spPr/>
    </dgm:pt>
    <dgm:pt modelId="{54365D14-BF73-4D76-ADEA-903FFB74AC38}" type="pres">
      <dgm:prSet presAssocID="{F0DB1C65-47C7-4685-A018-AD56667CC0C2}" presName="textRect" presStyleLbl="revTx" presStyleIdx="3" presStyleCnt="6">
        <dgm:presLayoutVars>
          <dgm:bulletEnabled/>
        </dgm:presLayoutVars>
      </dgm:prSet>
      <dgm:spPr/>
    </dgm:pt>
    <dgm:pt modelId="{1F6E7303-0B48-4F61-A4B3-36F4EDEBC1D6}" type="pres">
      <dgm:prSet presAssocID="{DBF6B7D7-987C-426C-9F69-886FACE33F77}" presName="sibTrans" presStyleLbl="sibTrans2D1" presStyleIdx="0" presStyleCnt="0"/>
      <dgm:spPr/>
    </dgm:pt>
    <dgm:pt modelId="{C74F4068-8703-493B-9508-B7ACAF1577C3}" type="pres">
      <dgm:prSet presAssocID="{7EFF47EC-72BB-4E0D-A1EE-C096629B0ADB}" presName="compNode" presStyleCnt="0"/>
      <dgm:spPr/>
    </dgm:pt>
    <dgm:pt modelId="{9671D266-AAF8-4C3D-A9C6-7704C6D1D6A4}" type="pres">
      <dgm:prSet presAssocID="{7EFF47EC-72BB-4E0D-A1EE-C096629B0ADB}" presName="pictRect" presStyleLbl="revTx" presStyleIdx="4" presStyleCnt="6">
        <dgm:presLayoutVars>
          <dgm:chMax val="0"/>
          <dgm:bulletEnabled/>
        </dgm:presLayoutVars>
      </dgm:prSet>
      <dgm:spPr/>
    </dgm:pt>
    <dgm:pt modelId="{BD0B4C23-77E8-466B-B34A-06325B94FCA8}" type="pres">
      <dgm:prSet presAssocID="{7EFF47EC-72BB-4E0D-A1EE-C096629B0ADB}" presName="textRect" presStyleLbl="revTx" presStyleIdx="5" presStyleCnt="6">
        <dgm:presLayoutVars>
          <dgm:bulletEnabled/>
        </dgm:presLayoutVars>
      </dgm:prSet>
      <dgm:spPr/>
    </dgm:pt>
  </dgm:ptLst>
  <dgm:cxnLst>
    <dgm:cxn modelId="{4F754C32-4310-441B-80BA-3AC87564C333}" type="presOf" srcId="{F0DB1C65-47C7-4685-A018-AD56667CC0C2}" destId="{A5E4DA3C-7FD0-460E-9F57-56C6F44361C7}" srcOrd="0" destOrd="0" presId="urn:microsoft.com/office/officeart/2024/3/layout/hArchList1"/>
    <dgm:cxn modelId="{C5CE763A-B921-4F2A-B6C3-9DDF1CF41EFF}" type="presOf" srcId="{CD83139A-DB13-4628-9F1F-0DF02450147C}" destId="{B30920CE-D554-44B9-B844-8221169A7DB8}" srcOrd="0" destOrd="0" presId="urn:microsoft.com/office/officeart/2024/3/layout/hArchList1"/>
    <dgm:cxn modelId="{FE63F75C-1A73-4CF8-87AB-3FD84607912D}" type="presOf" srcId="{7EFF47EC-72BB-4E0D-A1EE-C096629B0ADB}" destId="{9671D266-AAF8-4C3D-A9C6-7704C6D1D6A4}" srcOrd="0" destOrd="0" presId="urn:microsoft.com/office/officeart/2024/3/layout/hArchList1"/>
    <dgm:cxn modelId="{FF542645-4CC2-4E98-9A68-EB8A2136B8D7}" type="presOf" srcId="{DBF6B7D7-987C-426C-9F69-886FACE33F77}" destId="{1F6E7303-0B48-4F61-A4B3-36F4EDEBC1D6}" srcOrd="0" destOrd="0" presId="urn:microsoft.com/office/officeart/2024/3/layout/hArchList1"/>
    <dgm:cxn modelId="{80433E48-0459-46BB-983E-9F73CBE27A89}" type="presOf" srcId="{A5E43873-3D83-4E36-B947-3842A110FCD1}" destId="{BD0B4C23-77E8-466B-B34A-06325B94FCA8}" srcOrd="0" destOrd="0" presId="urn:microsoft.com/office/officeart/2024/3/layout/hArchList1"/>
    <dgm:cxn modelId="{1DFAC170-4BDB-4E06-92E0-F1CEBF63FDB3}" srcId="{7EFF47EC-72BB-4E0D-A1EE-C096629B0ADB}" destId="{A5E43873-3D83-4E36-B947-3842A110FCD1}" srcOrd="0" destOrd="0" parTransId="{0566C283-DF51-45EA-8FFB-403E9647150B}" sibTransId="{DD2FF7F2-B0AB-405E-A6B9-AC16886C5558}"/>
    <dgm:cxn modelId="{A8173079-FEF3-4141-8A03-88C51871EE23}" type="presOf" srcId="{260CF945-4C5C-44C1-AE67-4D5CB34A38B4}" destId="{BF5DE100-6238-41A9-AD08-A7B3430ECF61}" srcOrd="0" destOrd="0" presId="urn:microsoft.com/office/officeart/2024/3/layout/hArchList1"/>
    <dgm:cxn modelId="{E6B20E90-C331-47E8-95A3-A3AE2915ABE0}" srcId="{8A6CBB87-59C5-47EF-A831-8CFAA3F60CB4}" destId="{7EFF47EC-72BB-4E0D-A1EE-C096629B0ADB}" srcOrd="2" destOrd="0" parTransId="{33D9B3F2-32BF-460A-9927-8B90D70EB3A1}" sibTransId="{C05C109E-7F75-49F5-9A16-6C024E8F2302}"/>
    <dgm:cxn modelId="{25F315AA-1079-40F6-A39C-A30B4C4A9891}" srcId="{8A6CBB87-59C5-47EF-A831-8CFAA3F60CB4}" destId="{5F70F354-4AC9-4AE0-9602-59A0381BE626}" srcOrd="0" destOrd="0" parTransId="{D32483CB-D766-4842-B41E-67E659CD4364}" sibTransId="{CD83139A-DB13-4628-9F1F-0DF02450147C}"/>
    <dgm:cxn modelId="{03D0ECBB-3AAC-409E-A3DE-E7F4AAF992B1}" srcId="{F0DB1C65-47C7-4685-A018-AD56667CC0C2}" destId="{3C78376A-4991-492E-9330-E7BC330F894C}" srcOrd="0" destOrd="0" parTransId="{67B3D8C4-A0F1-4A81-82A2-7879D2C51B4B}" sibTransId="{48213135-9104-46DD-8E61-3CB967CCFF30}"/>
    <dgm:cxn modelId="{818099C0-0643-4D87-92C9-E90DE40800B1}" type="presOf" srcId="{5F70F354-4AC9-4AE0-9602-59A0381BE626}" destId="{7E880364-1094-40B5-BFFC-F186CEC67DA7}" srcOrd="0" destOrd="0" presId="urn:microsoft.com/office/officeart/2024/3/layout/hArchList1"/>
    <dgm:cxn modelId="{A65181CB-6C91-4683-98A9-BE3995AA5569}" type="presOf" srcId="{3C78376A-4991-492E-9330-E7BC330F894C}" destId="{54365D14-BF73-4D76-ADEA-903FFB74AC38}" srcOrd="0" destOrd="0" presId="urn:microsoft.com/office/officeart/2024/3/layout/hArchList1"/>
    <dgm:cxn modelId="{B0086DEA-7EAA-4845-811E-79731EE6E1A0}" srcId="{8A6CBB87-59C5-47EF-A831-8CFAA3F60CB4}" destId="{F0DB1C65-47C7-4685-A018-AD56667CC0C2}" srcOrd="1" destOrd="0" parTransId="{817532D9-D8E4-493A-A0B5-F7465F798182}" sibTransId="{DBF6B7D7-987C-426C-9F69-886FACE33F77}"/>
    <dgm:cxn modelId="{FA866BEB-5B71-4A51-8F47-CA5312783CFC}" type="presOf" srcId="{8A6CBB87-59C5-47EF-A831-8CFAA3F60CB4}" destId="{A1F3B81D-1A84-4659-9D03-54F4BE8329D6}" srcOrd="0" destOrd="0" presId="urn:microsoft.com/office/officeart/2024/3/layout/hArchList1"/>
    <dgm:cxn modelId="{2074A5F7-06ED-4D35-9BE9-C39AFDCB6B4F}" srcId="{5F70F354-4AC9-4AE0-9602-59A0381BE626}" destId="{260CF945-4C5C-44C1-AE67-4D5CB34A38B4}" srcOrd="0" destOrd="0" parTransId="{F2317288-6851-41AD-B5E5-B261CF9319DE}" sibTransId="{9257FD41-2F70-4D60-8EF5-87995CD17E68}"/>
    <dgm:cxn modelId="{47067781-21BB-4548-A43A-1A4BBA4387C4}" type="presParOf" srcId="{A1F3B81D-1A84-4659-9D03-54F4BE8329D6}" destId="{CC51B97F-7CC3-4B61-8D75-D8CDF02808F7}" srcOrd="0" destOrd="0" presId="urn:microsoft.com/office/officeart/2024/3/layout/hArchList1"/>
    <dgm:cxn modelId="{6B73482F-1E40-4810-A8CE-3443D7CB1A1C}" type="presParOf" srcId="{CC51B97F-7CC3-4B61-8D75-D8CDF02808F7}" destId="{7E880364-1094-40B5-BFFC-F186CEC67DA7}" srcOrd="0" destOrd="0" presId="urn:microsoft.com/office/officeart/2024/3/layout/hArchList1"/>
    <dgm:cxn modelId="{CBB1123D-29B4-43D0-B392-58AA9E6D5B1D}" type="presParOf" srcId="{CC51B97F-7CC3-4B61-8D75-D8CDF02808F7}" destId="{BF5DE100-6238-41A9-AD08-A7B3430ECF61}" srcOrd="1" destOrd="0" presId="urn:microsoft.com/office/officeart/2024/3/layout/hArchList1"/>
    <dgm:cxn modelId="{43035711-F37C-4231-AF19-85402357E3E1}" type="presParOf" srcId="{A1F3B81D-1A84-4659-9D03-54F4BE8329D6}" destId="{B30920CE-D554-44B9-B844-8221169A7DB8}" srcOrd="1" destOrd="0" presId="urn:microsoft.com/office/officeart/2024/3/layout/hArchList1"/>
    <dgm:cxn modelId="{48125F33-1F16-4114-9AED-4938811D2D25}" type="presParOf" srcId="{A1F3B81D-1A84-4659-9D03-54F4BE8329D6}" destId="{546F5ABF-A535-45FA-BAF2-A252F598C70B}" srcOrd="2" destOrd="0" presId="urn:microsoft.com/office/officeart/2024/3/layout/hArchList1"/>
    <dgm:cxn modelId="{7F89EE9E-621E-4F2D-BF71-1173989426BD}" type="presParOf" srcId="{546F5ABF-A535-45FA-BAF2-A252F598C70B}" destId="{A5E4DA3C-7FD0-460E-9F57-56C6F44361C7}" srcOrd="0" destOrd="0" presId="urn:microsoft.com/office/officeart/2024/3/layout/hArchList1"/>
    <dgm:cxn modelId="{4650F0EC-CBE4-4F1C-9471-732843631FB8}" type="presParOf" srcId="{546F5ABF-A535-45FA-BAF2-A252F598C70B}" destId="{54365D14-BF73-4D76-ADEA-903FFB74AC38}" srcOrd="1" destOrd="0" presId="urn:microsoft.com/office/officeart/2024/3/layout/hArchList1"/>
    <dgm:cxn modelId="{518890D9-697A-45B6-B514-8B70C684CC69}" type="presParOf" srcId="{A1F3B81D-1A84-4659-9D03-54F4BE8329D6}" destId="{1F6E7303-0B48-4F61-A4B3-36F4EDEBC1D6}" srcOrd="3" destOrd="0" presId="urn:microsoft.com/office/officeart/2024/3/layout/hArchList1"/>
    <dgm:cxn modelId="{382D6B57-EFD8-455E-AECD-D7FD63203F2A}" type="presParOf" srcId="{A1F3B81D-1A84-4659-9D03-54F4BE8329D6}" destId="{C74F4068-8703-493B-9508-B7ACAF1577C3}" srcOrd="4" destOrd="0" presId="urn:microsoft.com/office/officeart/2024/3/layout/hArchList1"/>
    <dgm:cxn modelId="{8F5150D8-FE44-4992-9FBF-E74CEB6405CB}" type="presParOf" srcId="{C74F4068-8703-493B-9508-B7ACAF1577C3}" destId="{9671D266-AAF8-4C3D-A9C6-7704C6D1D6A4}" srcOrd="0" destOrd="0" presId="urn:microsoft.com/office/officeart/2024/3/layout/hArchList1"/>
    <dgm:cxn modelId="{E7E8EB49-8485-443A-9ADF-4D01207426D0}" type="presParOf" srcId="{C74F4068-8703-493B-9508-B7ACAF1577C3}" destId="{BD0B4C23-77E8-466B-B34A-06325B94FCA8}"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D933B-8E0B-4B39-A7DA-ABCF49851FC0}">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0354" r="13393" b="-4"/>
          <a:stretch/>
        </a:blipFill>
        <a:ln>
          <a:noFill/>
        </a:ln>
        <a:effectLst/>
      </dsp:spPr>
      <dsp:style>
        <a:lnRef idx="0">
          <a:scrgbClr r="0" g="0" b="0"/>
        </a:lnRef>
        <a:fillRef idx="3">
          <a:scrgbClr r="0" g="0" b="0"/>
        </a:fillRef>
        <a:effectRef idx="2">
          <a:scrgbClr r="0" g="0" b="0"/>
        </a:effectRef>
        <a:fontRef idx="minor">
          <a:schemeClr val="lt1"/>
        </a:fontRef>
      </dsp:style>
    </dsp:sp>
    <dsp:sp modelId="{32947225-0CAC-41AF-8869-E793DCA81593}">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DK" sz="1800" kern="1200"/>
            <a:t>Renewable Energy Use</a:t>
          </a:r>
        </a:p>
      </dsp:txBody>
      <dsp:txXfrm>
        <a:off x="2034553" y="0"/>
        <a:ext cx="4155226" cy="370034"/>
      </dsp:txXfrm>
    </dsp:sp>
    <dsp:sp modelId="{5490EB20-6E80-48C0-89B4-C02D944B5D7C}">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DK" sz="1400" kern="1200"/>
            <a:t>The company focuses on integrating renewable energy sources to reduce reliance on fossil fuels and lower emissions.</a:t>
          </a:r>
        </a:p>
      </dsp:txBody>
      <dsp:txXfrm>
        <a:off x="2034553" y="370034"/>
        <a:ext cx="4155226" cy="1484518"/>
      </dsp:txXfrm>
    </dsp:sp>
    <dsp:sp modelId="{11E8948C-D073-45CA-A1EB-E2FE62CCD21F}">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3640" r="19860"/>
          <a:stretch/>
        </a:blipFill>
        <a:ln>
          <a:noFill/>
        </a:ln>
        <a:effectLst/>
      </dsp:spPr>
      <dsp:style>
        <a:lnRef idx="0">
          <a:scrgbClr r="0" g="0" b="0"/>
        </a:lnRef>
        <a:fillRef idx="3">
          <a:scrgbClr r="0" g="0" b="0"/>
        </a:fillRef>
        <a:effectRef idx="2">
          <a:scrgbClr r="0" g="0" b="0"/>
        </a:effectRef>
        <a:fontRef idx="minor">
          <a:schemeClr val="lt1"/>
        </a:fontRef>
      </dsp:style>
    </dsp:sp>
    <dsp:sp modelId="{BDD1D272-6C54-4E09-92D7-F28921A00DC0}">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DK" sz="1800" kern="1200"/>
            <a:t>Waste Reduction Programs</a:t>
          </a:r>
        </a:p>
      </dsp:txBody>
      <dsp:txXfrm>
        <a:off x="2034553" y="2002917"/>
        <a:ext cx="4155226" cy="370034"/>
      </dsp:txXfrm>
    </dsp:sp>
    <dsp:sp modelId="{4B5915F5-FB90-4A94-B505-3FA0E8EE61B3}">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DK" sz="1400" kern="1200"/>
            <a:t>Initiatives aimed at minimizing waste through recycling and composting, promoting a circular economy.</a:t>
          </a:r>
        </a:p>
      </dsp:txBody>
      <dsp:txXfrm>
        <a:off x="2034553" y="2372952"/>
        <a:ext cx="4155226" cy="1484518"/>
      </dsp:txXfrm>
    </dsp:sp>
    <dsp:sp modelId="{AD2EFB20-AD82-4EA3-99EB-1CEF044ED84C}">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751" r="17500" b="2"/>
          <a:stretch/>
        </a:blipFill>
        <a:ln>
          <a:noFill/>
        </a:ln>
        <a:effectLst/>
      </dsp:spPr>
      <dsp:style>
        <a:lnRef idx="0">
          <a:scrgbClr r="0" g="0" b="0"/>
        </a:lnRef>
        <a:fillRef idx="3">
          <a:scrgbClr r="0" g="0" b="0"/>
        </a:fillRef>
        <a:effectRef idx="2">
          <a:scrgbClr r="0" g="0" b="0"/>
        </a:effectRef>
        <a:fontRef idx="minor">
          <a:schemeClr val="lt1"/>
        </a:fontRef>
      </dsp:style>
    </dsp:sp>
    <dsp:sp modelId="{EBF6AD85-6A75-4A65-B624-3EB2A22BE4DE}">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DK" sz="1800" kern="1200"/>
            <a:t>Water Conservation Efforts</a:t>
          </a:r>
        </a:p>
      </dsp:txBody>
      <dsp:txXfrm>
        <a:off x="2034553" y="4005834"/>
        <a:ext cx="4155226" cy="370034"/>
      </dsp:txXfrm>
    </dsp:sp>
    <dsp:sp modelId="{0CB17ECA-7A46-419A-965F-83E0515444BC}">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DK" sz="1400" kern="1200"/>
            <a:t>Implementing strategies to conserve water, including efficient usage and rainwater harvesting systems.</a:t>
          </a:r>
        </a:p>
      </dsp:txBody>
      <dsp:txXfrm>
        <a:off x="2034553" y="4375869"/>
        <a:ext cx="4155226" cy="1484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80364-1094-40B5-BFFC-F186CEC67DA7}">
      <dsp:nvSpPr>
        <dsp:cNvPr id="0" name=""/>
        <dsp:cNvSpPr/>
      </dsp:nvSpPr>
      <dsp:spPr>
        <a:xfrm>
          <a:off x="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Foundational History</a:t>
          </a:r>
        </a:p>
      </dsp:txBody>
      <dsp:txXfrm>
        <a:off x="0" y="0"/>
        <a:ext cx="3403282" cy="355310"/>
      </dsp:txXfrm>
    </dsp:sp>
    <dsp:sp modelId="{BF5DE100-6238-41A9-AD08-A7B3430ECF61}">
      <dsp:nvSpPr>
        <dsp:cNvPr id="0" name=""/>
        <dsp:cNvSpPr/>
      </dsp:nvSpPr>
      <dsp:spPr>
        <a:xfrm>
          <a:off x="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the foundational history of the company is crucial for recognizing its evolution and core values.</a:t>
          </a:r>
        </a:p>
      </dsp:txBody>
      <dsp:txXfrm>
        <a:off x="0" y="355310"/>
        <a:ext cx="3403282" cy="2132893"/>
      </dsp:txXfrm>
    </dsp:sp>
    <dsp:sp modelId="{A5E4DA3C-7FD0-460E-9F57-56C6F44361C7}">
      <dsp:nvSpPr>
        <dsp:cNvPr id="0" name=""/>
        <dsp:cNvSpPr/>
      </dsp:nvSpPr>
      <dsp:spPr>
        <a:xfrm>
          <a:off x="374361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Current Industry Standing</a:t>
          </a:r>
        </a:p>
      </dsp:txBody>
      <dsp:txXfrm>
        <a:off x="3743610" y="0"/>
        <a:ext cx="3403282" cy="355310"/>
      </dsp:txXfrm>
    </dsp:sp>
    <dsp:sp modelId="{54365D14-BF73-4D76-ADEA-903FFB74AC38}">
      <dsp:nvSpPr>
        <dsp:cNvPr id="0" name=""/>
        <dsp:cNvSpPr/>
      </dsp:nvSpPr>
      <dsp:spPr>
        <a:xfrm>
          <a:off x="374361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Analyzing the current industry standing allows for insight into competitive positioning and market presence.</a:t>
          </a:r>
        </a:p>
      </dsp:txBody>
      <dsp:txXfrm>
        <a:off x="3743610" y="355310"/>
        <a:ext cx="3403282" cy="2132893"/>
      </dsp:txXfrm>
    </dsp:sp>
    <dsp:sp modelId="{9671D266-AAF8-4C3D-A9C6-7704C6D1D6A4}">
      <dsp:nvSpPr>
        <dsp:cNvPr id="0" name=""/>
        <dsp:cNvSpPr/>
      </dsp:nvSpPr>
      <dsp:spPr>
        <a:xfrm>
          <a:off x="7487221"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Goals</a:t>
          </a:r>
        </a:p>
      </dsp:txBody>
      <dsp:txXfrm>
        <a:off x="7487221" y="0"/>
        <a:ext cx="3403282" cy="355310"/>
      </dsp:txXfrm>
    </dsp:sp>
    <dsp:sp modelId="{BD0B4C23-77E8-466B-B34A-06325B94FCA8}">
      <dsp:nvSpPr>
        <dsp:cNvPr id="0" name=""/>
        <dsp:cNvSpPr/>
      </dsp:nvSpPr>
      <dsp:spPr>
        <a:xfrm>
          <a:off x="7487221"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Identifying future goals and objectives can guide strategic decisions and support sustained growth.</a:t>
          </a:r>
        </a:p>
      </dsp:txBody>
      <dsp:txXfrm>
        <a:off x="7487221" y="355310"/>
        <a:ext cx="3403282" cy="2132893"/>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50303C-74CE-4738-90BE-9DAD622B6E09}" type="datetimeFigureOut">
              <a:rPr lang="en-DK" smtClean="0"/>
              <a:t>24/04/2025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4D08E-C5BE-4A45-BA94-99C4026645BF}" type="slidenum">
              <a:rPr lang="en-DK" smtClean="0"/>
              <a:t>‹#›</a:t>
            </a:fld>
            <a:endParaRPr lang="en-DK"/>
          </a:p>
        </p:txBody>
      </p:sp>
    </p:spTree>
    <p:extLst>
      <p:ext uri="{BB962C8B-B14F-4D97-AF65-F5344CB8AC3E}">
        <p14:creationId xmlns:p14="http://schemas.microsoft.com/office/powerpoint/2010/main" val="404635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We will begin with a general overview of the company, including its history and core values. Next, we will introduce the leadership team, followed by an analysis of the industry position. We will then review financial performance, discuss products and services, and conclude with corporate social responsibility efforts.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2</a:t>
            </a:fld>
            <a:endParaRPr lang="en-DK"/>
          </a:p>
        </p:txBody>
      </p:sp>
    </p:spTree>
    <p:extLst>
      <p:ext uri="{BB962C8B-B14F-4D97-AF65-F5344CB8AC3E}">
        <p14:creationId xmlns:p14="http://schemas.microsoft.com/office/powerpoint/2010/main" val="602167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Understanding the industry position of {{Customer Company}} is crucial for evaluating its market presence. This section will cover the primary industry, competitive landscape, and market share.</a:t>
            </a:r>
          </a:p>
        </p:txBody>
      </p:sp>
      <p:sp>
        <p:nvSpPr>
          <p:cNvPr id="4" name="Slide Number Placeholder 3"/>
          <p:cNvSpPr>
            <a:spLocks noGrp="1"/>
          </p:cNvSpPr>
          <p:nvPr>
            <p:ph type="sldNum" sz="quarter" idx="5"/>
          </p:nvPr>
        </p:nvSpPr>
        <p:spPr/>
        <p:txBody>
          <a:bodyPr/>
          <a:lstStyle/>
          <a:p>
            <a:fld id="{58A76552-ABC0-4CBF-B14C-BD78E9E65361}" type="slidenum">
              <a:rPr lang="en-DK" smtClean="0"/>
              <a:t>11</a:t>
            </a:fld>
            <a:endParaRPr lang="en-DK"/>
          </a:p>
        </p:txBody>
      </p:sp>
    </p:spTree>
    <p:extLst>
      <p:ext uri="{BB962C8B-B14F-4D97-AF65-F5344CB8AC3E}">
        <p14:creationId xmlns:p14="http://schemas.microsoft.com/office/powerpoint/2010/main" val="1159859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{{Customer Company}} operates primarily in [Primary Industry]. This slide will detail the key market segments it serves and the specific needs of those segments.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12</a:t>
            </a:fld>
            <a:endParaRPr lang="en-DK"/>
          </a:p>
        </p:txBody>
      </p:sp>
    </p:spTree>
    <p:extLst>
      <p:ext uri="{BB962C8B-B14F-4D97-AF65-F5344CB8AC3E}">
        <p14:creationId xmlns:p14="http://schemas.microsoft.com/office/powerpoint/2010/main" val="2900897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The competitive landscape is dynamic and ever-changing. This slide will analyze the major competitors of {{Customer Company}} and the factors that differentiate its offerings.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13</a:t>
            </a:fld>
            <a:endParaRPr lang="en-DK"/>
          </a:p>
        </p:txBody>
      </p:sp>
    </p:spTree>
    <p:extLst>
      <p:ext uri="{BB962C8B-B14F-4D97-AF65-F5344CB8AC3E}">
        <p14:creationId xmlns:p14="http://schemas.microsoft.com/office/powerpoint/2010/main" val="638932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Market share is a critical indicator of success. This slide will provide insights into {{Customer Company}}'s market share and its positioning strategy in the industry.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14</a:t>
            </a:fld>
            <a:endParaRPr lang="en-DK"/>
          </a:p>
        </p:txBody>
      </p:sp>
    </p:spTree>
    <p:extLst>
      <p:ext uri="{BB962C8B-B14F-4D97-AF65-F5344CB8AC3E}">
        <p14:creationId xmlns:p14="http://schemas.microsoft.com/office/powerpoint/2010/main" val="3345012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Financial performance is key to assessing the health and sustainability of {{Customer Company}}. This section will cover revenue trends, recent results, and future projections.</a:t>
            </a:r>
          </a:p>
        </p:txBody>
      </p:sp>
      <p:sp>
        <p:nvSpPr>
          <p:cNvPr id="4" name="Slide Number Placeholder 3"/>
          <p:cNvSpPr>
            <a:spLocks noGrp="1"/>
          </p:cNvSpPr>
          <p:nvPr>
            <p:ph type="sldNum" sz="quarter" idx="5"/>
          </p:nvPr>
        </p:nvSpPr>
        <p:spPr/>
        <p:txBody>
          <a:bodyPr/>
          <a:lstStyle/>
          <a:p>
            <a:fld id="{58A76552-ABC0-4CBF-B14C-BD78E9E65361}" type="slidenum">
              <a:rPr lang="en-DK" smtClean="0"/>
              <a:t>15</a:t>
            </a:fld>
            <a:endParaRPr lang="en-DK"/>
          </a:p>
        </p:txBody>
      </p:sp>
    </p:spTree>
    <p:extLst>
      <p:ext uri="{BB962C8B-B14F-4D97-AF65-F5344CB8AC3E}">
        <p14:creationId xmlns:p14="http://schemas.microsoft.com/office/powerpoint/2010/main" val="100996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This slide will illustrate the revenue and profit trends of {{Customer Company}} over the past few years, providing insights into its financial trajectory.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16</a:t>
            </a:fld>
            <a:endParaRPr lang="en-DK"/>
          </a:p>
        </p:txBody>
      </p:sp>
    </p:spTree>
    <p:extLst>
      <p:ext uri="{BB962C8B-B14F-4D97-AF65-F5344CB8AC3E}">
        <p14:creationId xmlns:p14="http://schemas.microsoft.com/office/powerpoint/2010/main" val="2109359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An overview of the most recent financial results will be presented here, highlighting key metrics such as revenue, profit margins, and expenses.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17</a:t>
            </a:fld>
            <a:endParaRPr lang="en-DK"/>
          </a:p>
        </p:txBody>
      </p:sp>
    </p:spTree>
    <p:extLst>
      <p:ext uri="{BB962C8B-B14F-4D97-AF65-F5344CB8AC3E}">
        <p14:creationId xmlns:p14="http://schemas.microsoft.com/office/powerpoint/2010/main" val="13002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Looking ahead, this slide will discuss the financial projections for {{Customer Company}} and the goals set to achieve sustainable growth in the coming years.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18</a:t>
            </a:fld>
            <a:endParaRPr lang="en-DK"/>
          </a:p>
        </p:txBody>
      </p:sp>
    </p:spTree>
    <p:extLst>
      <p:ext uri="{BB962C8B-B14F-4D97-AF65-F5344CB8AC3E}">
        <p14:creationId xmlns:p14="http://schemas.microsoft.com/office/powerpoint/2010/main" val="3134992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This section will provide an overview of the key products and services offered by {{Customer Company}}, showcasing its unique selling points and customer satisfaction.</a:t>
            </a:r>
          </a:p>
        </p:txBody>
      </p:sp>
      <p:sp>
        <p:nvSpPr>
          <p:cNvPr id="4" name="Slide Number Placeholder 3"/>
          <p:cNvSpPr>
            <a:spLocks noGrp="1"/>
          </p:cNvSpPr>
          <p:nvPr>
            <p:ph type="sldNum" sz="quarter" idx="5"/>
          </p:nvPr>
        </p:nvSpPr>
        <p:spPr/>
        <p:txBody>
          <a:bodyPr/>
          <a:lstStyle/>
          <a:p>
            <a:fld id="{58A76552-ABC0-4CBF-B14C-BD78E9E65361}" type="slidenum">
              <a:rPr lang="en-DK" smtClean="0"/>
              <a:t>19</a:t>
            </a:fld>
            <a:endParaRPr lang="en-DK"/>
          </a:p>
        </p:txBody>
      </p:sp>
    </p:spTree>
    <p:extLst>
      <p:ext uri="{BB962C8B-B14F-4D97-AF65-F5344CB8AC3E}">
        <p14:creationId xmlns:p14="http://schemas.microsoft.com/office/powerpoint/2010/main" val="39771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{{Customer Company}} offers a diverse range of products and services designed to meet customer needs. This slide will provide an overview of the most significant offerings.
Image source: Microsoft brand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20</a:t>
            </a:fld>
            <a:endParaRPr lang="en-DK"/>
          </a:p>
        </p:txBody>
      </p:sp>
    </p:spTree>
    <p:extLst>
      <p:ext uri="{BB962C8B-B14F-4D97-AF65-F5344CB8AC3E}">
        <p14:creationId xmlns:p14="http://schemas.microsoft.com/office/powerpoint/2010/main" val="335580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The general overview section will provide a foundational understanding of {{Customer Company}}. This includes its rich history, mission and vision, as well as the core values that shape its corporate culture.</a:t>
            </a:r>
          </a:p>
        </p:txBody>
      </p:sp>
      <p:sp>
        <p:nvSpPr>
          <p:cNvPr id="4" name="Slide Number Placeholder 3"/>
          <p:cNvSpPr>
            <a:spLocks noGrp="1"/>
          </p:cNvSpPr>
          <p:nvPr>
            <p:ph type="sldNum" sz="quarter" idx="5"/>
          </p:nvPr>
        </p:nvSpPr>
        <p:spPr/>
        <p:txBody>
          <a:bodyPr/>
          <a:lstStyle/>
          <a:p>
            <a:fld id="{58A76552-ABC0-4CBF-B14C-BD78E9E65361}" type="slidenum">
              <a:rPr lang="en-DK" smtClean="0"/>
              <a:t>3</a:t>
            </a:fld>
            <a:endParaRPr lang="en-DK"/>
          </a:p>
        </p:txBody>
      </p:sp>
    </p:spTree>
    <p:extLst>
      <p:ext uri="{BB962C8B-B14F-4D97-AF65-F5344CB8AC3E}">
        <p14:creationId xmlns:p14="http://schemas.microsoft.com/office/powerpoint/2010/main" val="1991781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What sets {{Customer Company}} apart from competitors? This slide will explore its unique selling points that enhance customer loyalty and market appeal.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21</a:t>
            </a:fld>
            <a:endParaRPr lang="en-DK"/>
          </a:p>
        </p:txBody>
      </p:sp>
    </p:spTree>
    <p:extLst>
      <p:ext uri="{BB962C8B-B14F-4D97-AF65-F5344CB8AC3E}">
        <p14:creationId xmlns:p14="http://schemas.microsoft.com/office/powerpoint/2010/main" val="1637029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Understanding the customer base is crucial. This slide will delve into the demographics of {{Customer Company}}'s customers and provide insights into customer satisfaction levels.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22</a:t>
            </a:fld>
            <a:endParaRPr lang="en-DK"/>
          </a:p>
        </p:txBody>
      </p:sp>
    </p:spTree>
    <p:extLst>
      <p:ext uri="{BB962C8B-B14F-4D97-AF65-F5344CB8AC3E}">
        <p14:creationId xmlns:p14="http://schemas.microsoft.com/office/powerpoint/2010/main" val="2761243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Corporate social responsibility (CSR) plays a vital role in the reputation of {{Customer Company}}. This section will explore its initiatives in sustainability and community engagement.</a:t>
            </a:r>
          </a:p>
        </p:txBody>
      </p:sp>
      <p:sp>
        <p:nvSpPr>
          <p:cNvPr id="4" name="Slide Number Placeholder 3"/>
          <p:cNvSpPr>
            <a:spLocks noGrp="1"/>
          </p:cNvSpPr>
          <p:nvPr>
            <p:ph type="sldNum" sz="quarter" idx="5"/>
          </p:nvPr>
        </p:nvSpPr>
        <p:spPr/>
        <p:txBody>
          <a:bodyPr/>
          <a:lstStyle/>
          <a:p>
            <a:fld id="{58A76552-ABC0-4CBF-B14C-BD78E9E65361}" type="slidenum">
              <a:rPr lang="en-DK" smtClean="0"/>
              <a:t>23</a:t>
            </a:fld>
            <a:endParaRPr lang="en-DK"/>
          </a:p>
        </p:txBody>
      </p:sp>
    </p:spTree>
    <p:extLst>
      <p:ext uri="{BB962C8B-B14F-4D97-AF65-F5344CB8AC3E}">
        <p14:creationId xmlns:p14="http://schemas.microsoft.com/office/powerpoint/2010/main" val="105447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{{Customer Company}} is committed to sustainability through various initiatives aimed at reducing its environmental footprint. This slide will outline the key sustainability efforts in place.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24</a:t>
            </a:fld>
            <a:endParaRPr lang="en-DK"/>
          </a:p>
        </p:txBody>
      </p:sp>
    </p:spTree>
    <p:extLst>
      <p:ext uri="{BB962C8B-B14F-4D97-AF65-F5344CB8AC3E}">
        <p14:creationId xmlns:p14="http://schemas.microsoft.com/office/powerpoint/2010/main" val="3654799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Engaging with the community is essential for building strong relationships. This slide will highlight the various community engagement activities and partnerships initiated by {{Customer Company}}.
Image source: Microsoft brand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25</a:t>
            </a:fld>
            <a:endParaRPr lang="en-DK"/>
          </a:p>
        </p:txBody>
      </p:sp>
    </p:spTree>
    <p:extLst>
      <p:ext uri="{BB962C8B-B14F-4D97-AF65-F5344CB8AC3E}">
        <p14:creationId xmlns:p14="http://schemas.microsoft.com/office/powerpoint/2010/main" val="2677294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Corporate philanthropy is an important aspect of CSR. This slide will showcase the philanthropic efforts of {{Customer Company}} and their impact on society.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26</a:t>
            </a:fld>
            <a:endParaRPr lang="en-DK"/>
          </a:p>
        </p:txBody>
      </p:sp>
    </p:spTree>
    <p:extLst>
      <p:ext uri="{BB962C8B-B14F-4D97-AF65-F5344CB8AC3E}">
        <p14:creationId xmlns:p14="http://schemas.microsoft.com/office/powerpoint/2010/main" val="4123027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In conclusion, this comprehensive overview has highlighted the key aspects of {{Customer Company}}, from its foundational history to its current industry standing and future goals. Understanding these elements can help inform strategic decisions and foster continued growth.</a:t>
            </a:r>
          </a:p>
        </p:txBody>
      </p:sp>
      <p:sp>
        <p:nvSpPr>
          <p:cNvPr id="4" name="Slide Number Placeholder 3"/>
          <p:cNvSpPr>
            <a:spLocks noGrp="1"/>
          </p:cNvSpPr>
          <p:nvPr>
            <p:ph type="sldNum" sz="quarter" idx="5"/>
          </p:nvPr>
        </p:nvSpPr>
        <p:spPr/>
        <p:txBody>
          <a:bodyPr/>
          <a:lstStyle/>
          <a:p>
            <a:fld id="{58A76552-ABC0-4CBF-B14C-BD78E9E65361}" type="slidenum">
              <a:rPr lang="en-DK" smtClean="0"/>
              <a:t>27</a:t>
            </a:fld>
            <a:endParaRPr lang="en-DK"/>
          </a:p>
        </p:txBody>
      </p:sp>
    </p:spTree>
    <p:extLst>
      <p:ext uri="{BB962C8B-B14F-4D97-AF65-F5344CB8AC3E}">
        <p14:creationId xmlns:p14="http://schemas.microsoft.com/office/powerpoint/2010/main" val="320446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{{Customer Company}} was founded in [Year] and has since evolved into a leader in its field. This slide will outline key milestones in its journey and the factors that contributed to its growth.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4</a:t>
            </a:fld>
            <a:endParaRPr lang="en-DK"/>
          </a:p>
        </p:txBody>
      </p:sp>
    </p:spTree>
    <p:extLst>
      <p:ext uri="{BB962C8B-B14F-4D97-AF65-F5344CB8AC3E}">
        <p14:creationId xmlns:p14="http://schemas.microsoft.com/office/powerpoint/2010/main" val="249680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The mission and vision statements of {{Customer Company}} define its purpose and aspirations. This slide will elaborate on how these statements guide the company's strategic decisions and operations.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5</a:t>
            </a:fld>
            <a:endParaRPr lang="en-DK"/>
          </a:p>
        </p:txBody>
      </p:sp>
    </p:spTree>
    <p:extLst>
      <p:ext uri="{BB962C8B-B14F-4D97-AF65-F5344CB8AC3E}">
        <p14:creationId xmlns:p14="http://schemas.microsoft.com/office/powerpoint/2010/main" val="3911930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{{Customer Company}} prides itself on its strong corporate culture, driven by core values such as integrity, innovation, and customer focus. This slide will explore how these values influence the work environment and employee engagement.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6</a:t>
            </a:fld>
            <a:endParaRPr lang="en-DK"/>
          </a:p>
        </p:txBody>
      </p:sp>
    </p:spTree>
    <p:extLst>
      <p:ext uri="{BB962C8B-B14F-4D97-AF65-F5344CB8AC3E}">
        <p14:creationId xmlns:p14="http://schemas.microsoft.com/office/powerpoint/2010/main" val="197354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This section will introduce the leadership team of {{Customer Company}}. Their backgrounds and leadership philosophies are essential to understanding the company's strategic direction.</a:t>
            </a:r>
          </a:p>
        </p:txBody>
      </p:sp>
      <p:sp>
        <p:nvSpPr>
          <p:cNvPr id="4" name="Slide Number Placeholder 3"/>
          <p:cNvSpPr>
            <a:spLocks noGrp="1"/>
          </p:cNvSpPr>
          <p:nvPr>
            <p:ph type="sldNum" sz="quarter" idx="5"/>
          </p:nvPr>
        </p:nvSpPr>
        <p:spPr/>
        <p:txBody>
          <a:bodyPr/>
          <a:lstStyle/>
          <a:p>
            <a:fld id="{58A76552-ABC0-4CBF-B14C-BD78E9E65361}" type="slidenum">
              <a:rPr lang="en-DK" smtClean="0"/>
              <a:t>7</a:t>
            </a:fld>
            <a:endParaRPr lang="en-DK"/>
          </a:p>
        </p:txBody>
      </p:sp>
    </p:spTree>
    <p:extLst>
      <p:ext uri="{BB962C8B-B14F-4D97-AF65-F5344CB8AC3E}">
        <p14:creationId xmlns:p14="http://schemas.microsoft.com/office/powerpoint/2010/main" val="3664794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The executive team of {{Customer Company}} consists of experienced leaders with diverse backgrounds. This slide will provide an overview of their professional journeys and roles within the company.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8</a:t>
            </a:fld>
            <a:endParaRPr lang="en-DK"/>
          </a:p>
        </p:txBody>
      </p:sp>
    </p:spTree>
    <p:extLst>
      <p:ext uri="{BB962C8B-B14F-4D97-AF65-F5344CB8AC3E}">
        <p14:creationId xmlns:p14="http://schemas.microsoft.com/office/powerpoint/2010/main" val="229002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The leadership philosophy at {{Customer Company}} emphasizes collaboration, transparency, and empowerment. This slide will discuss how these principles are applied in decision-making processes.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9</a:t>
            </a:fld>
            <a:endParaRPr lang="en-DK"/>
          </a:p>
        </p:txBody>
      </p:sp>
    </p:spTree>
    <p:extLst>
      <p:ext uri="{BB962C8B-B14F-4D97-AF65-F5344CB8AC3E}">
        <p14:creationId xmlns:p14="http://schemas.microsoft.com/office/powerpoint/2010/main" val="61862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a:t>
---
Under the guidance of the leadership team, {{Customer Company}} has achieved significant milestones. This slide will highlight major achievements and their impact on the company's growth and reputation.
Image source: Microsoft 365 content library
</a:t>
            </a:r>
          </a:p>
        </p:txBody>
      </p:sp>
      <p:sp>
        <p:nvSpPr>
          <p:cNvPr id="4" name="Slide Number Placeholder 3"/>
          <p:cNvSpPr>
            <a:spLocks noGrp="1"/>
          </p:cNvSpPr>
          <p:nvPr>
            <p:ph type="sldNum" sz="quarter" idx="5"/>
          </p:nvPr>
        </p:nvSpPr>
        <p:spPr/>
        <p:txBody>
          <a:bodyPr/>
          <a:lstStyle/>
          <a:p>
            <a:fld id="{58A76552-ABC0-4CBF-B14C-BD78E9E65361}" type="slidenum">
              <a:rPr lang="en-DK" smtClean="0"/>
              <a:t>10</a:t>
            </a:fld>
            <a:endParaRPr lang="en-DK"/>
          </a:p>
        </p:txBody>
      </p:sp>
    </p:spTree>
    <p:extLst>
      <p:ext uri="{BB962C8B-B14F-4D97-AF65-F5344CB8AC3E}">
        <p14:creationId xmlns:p14="http://schemas.microsoft.com/office/powerpoint/2010/main" val="1693786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2CCCE2-8F6C-24A1-9562-E0D3409DFE4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B8AC683-950A-FDE0-DF99-31E94269D9DB}"/>
              </a:ext>
            </a:extLst>
          </p:cNvPr>
          <p:cNvSpPr txBox="1">
            <a:spLocks/>
          </p:cNvSpPr>
          <p:nvPr userDrawn="1"/>
        </p:nvSpPr>
        <p:spPr>
          <a:xfrm>
            <a:off x="6546870" y="1255367"/>
            <a:ext cx="4540945" cy="27244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DK" sz="4400" b="1" kern="1200" dirty="0">
              <a:solidFill>
                <a:schemeClr val="tx1"/>
              </a:solidFill>
              <a:latin typeface="+mj-lt"/>
              <a:ea typeface="+mj-ea"/>
              <a:cs typeface="+mj-cs"/>
            </a:endParaRPr>
          </a:p>
        </p:txBody>
      </p:sp>
      <p:sp>
        <p:nvSpPr>
          <p:cNvPr id="11" name="Subtitle 2">
            <a:extLst>
              <a:ext uri="{FF2B5EF4-FFF2-40B4-BE49-F238E27FC236}">
                <a16:creationId xmlns:a16="http://schemas.microsoft.com/office/drawing/2014/main" id="{56B5BB25-0574-C8BF-BD93-120688B29387}"/>
              </a:ext>
            </a:extLst>
          </p:cNvPr>
          <p:cNvSpPr txBox="1">
            <a:spLocks/>
          </p:cNvSpPr>
          <p:nvPr userDrawn="1"/>
        </p:nvSpPr>
        <p:spPr>
          <a:xfrm>
            <a:off x="6407637" y="4209874"/>
            <a:ext cx="4535401" cy="14870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K" dirty="0"/>
              <a:t>Exploring key aspects of the organization</a:t>
            </a:r>
          </a:p>
        </p:txBody>
      </p:sp>
      <p:pic>
        <p:nvPicPr>
          <p:cNvPr id="12" name="Picture 11" descr="Corporate Buildings in Central, Hong Kong">
            <a:extLst>
              <a:ext uri="{FF2B5EF4-FFF2-40B4-BE49-F238E27FC236}">
                <a16:creationId xmlns:a16="http://schemas.microsoft.com/office/drawing/2014/main" id="{A230FC34-EA5E-3BF1-A743-8A97CF26D761}"/>
              </a:ext>
            </a:extLst>
          </p:cNvPr>
          <p:cNvPicPr>
            <a:picLocks noChangeAspect="1"/>
          </p:cNvPicPr>
          <p:nvPr userDrawn="1"/>
        </p:nvPicPr>
        <p:blipFill>
          <a:blip r:embed="rId2"/>
          <a:srcRect l="4907" r="28364" b="1"/>
          <a:stretch/>
        </p:blipFill>
        <p:spPr>
          <a:xfrm>
            <a:off x="1190113" y="1160168"/>
            <a:ext cx="4535401" cy="4536803"/>
          </a:xfrm>
          <a:prstGeom prst="rect">
            <a:avLst/>
          </a:prstGeom>
        </p:spPr>
      </p:pic>
      <p:sp>
        <p:nvSpPr>
          <p:cNvPr id="19" name="Subtitle 2">
            <a:extLst>
              <a:ext uri="{FF2B5EF4-FFF2-40B4-BE49-F238E27FC236}">
                <a16:creationId xmlns:a16="http://schemas.microsoft.com/office/drawing/2014/main" id="{C3E3BA0A-C3E0-470C-6C55-8C93118B9E77}"/>
              </a:ext>
            </a:extLst>
          </p:cNvPr>
          <p:cNvSpPr txBox="1">
            <a:spLocks/>
          </p:cNvSpPr>
          <p:nvPr userDrawn="1"/>
        </p:nvSpPr>
        <p:spPr>
          <a:xfrm>
            <a:off x="6407637" y="1160168"/>
            <a:ext cx="5496196" cy="602371"/>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2800" dirty="0"/>
              <a:t>Comprehensive Overview of</a:t>
            </a:r>
            <a:br>
              <a:rPr lang="en-US" sz="2800" dirty="0"/>
            </a:br>
            <a:endParaRPr lang="en-DK" sz="2800" dirty="0"/>
          </a:p>
        </p:txBody>
      </p:sp>
    </p:spTree>
    <p:extLst>
      <p:ext uri="{BB962C8B-B14F-4D97-AF65-F5344CB8AC3E}">
        <p14:creationId xmlns:p14="http://schemas.microsoft.com/office/powerpoint/2010/main" val="218093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700"/>
                                        <p:tgtEl>
                                          <p:spTgt spid="11">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fade">
                                      <p:cBhvr>
                                        <p:cTn id="16" dur="700"/>
                                        <p:tgtEl>
                                          <p:spTgt spid="19">
                                            <p:txEl>
                                              <p:pRg st="0" end="0"/>
                                            </p:txEl>
                                          </p:spTgt>
                                        </p:tgtEl>
                                      </p:cBhvr>
                                    </p:animEffect>
                                  </p:childTnLst>
                                </p:cTn>
                              </p:par>
                              <p:par>
                                <p:cTn id="17" presetID="10" presetClass="entr" presetSubtype="0" fill="hold" grpId="1" nodeType="withEffect">
                                  <p:stCondLst>
                                    <p:cond delay="250"/>
                                  </p:stCondLst>
                                  <p:iterate>
                                    <p:tmPct val="10000"/>
                                  </p:iterate>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1" grpId="1"/>
      <p:bldP spid="19" grpId="0" build="p"/>
      <p:bldP spid="19"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4/24/2025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3713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4/24/2025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4308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4/24/2025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1274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4/24/2025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90696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1093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Black">
    <p:bg>
      <p:bgPr>
        <a:solidFill>
          <a:schemeClr val="tx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4538591A-8C14-A90E-C343-3D3AAE5436E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7" name="Title 1">
            <a:extLst>
              <a:ext uri="{FF2B5EF4-FFF2-40B4-BE49-F238E27FC236}">
                <a16:creationId xmlns:a16="http://schemas.microsoft.com/office/drawing/2014/main" id="{0E9328BA-0DCB-0092-6F27-8CC4FB192E56}"/>
              </a:ext>
            </a:extLst>
          </p:cNvPr>
          <p:cNvSpPr>
            <a:spLocks noGrp="1"/>
          </p:cNvSpPr>
          <p:nvPr>
            <p:ph type="ctrTitle"/>
          </p:nvPr>
        </p:nvSpPr>
        <p:spPr>
          <a:xfrm>
            <a:off x="277091" y="1814321"/>
            <a:ext cx="7772400" cy="4560920"/>
          </a:xfrm>
        </p:spPr>
        <p:txBody>
          <a:bodyPr anchor="b">
            <a:normAutofit/>
          </a:bodyPr>
          <a:lstStyle>
            <a:lvl1pPr>
              <a:defRPr>
                <a:solidFill>
                  <a:schemeClr val="bg1"/>
                </a:solidFill>
              </a:defRPr>
            </a:lvl1pPr>
          </a:lstStyle>
          <a:p>
            <a:pPr algn="l"/>
            <a:r>
              <a:rPr lang="en-DK" sz="7400" dirty="0"/>
              <a:t>Leadership Team</a:t>
            </a:r>
          </a:p>
        </p:txBody>
      </p:sp>
      <p:sp>
        <p:nvSpPr>
          <p:cNvPr id="8" name="Subtitle 2">
            <a:extLst>
              <a:ext uri="{FF2B5EF4-FFF2-40B4-BE49-F238E27FC236}">
                <a16:creationId xmlns:a16="http://schemas.microsoft.com/office/drawing/2014/main" id="{17D9DF0C-6F0F-F64A-2E1A-4C6061371476}"/>
              </a:ext>
            </a:extLst>
          </p:cNvPr>
          <p:cNvSpPr txBox="1">
            <a:spLocks/>
          </p:cNvSpPr>
          <p:nvPr userDrawn="1"/>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solidFill>
                  <a:schemeClr val="bg1"/>
                </a:solidFill>
              </a:rPr>
              <a:t>AI Generated – job id: {{</a:t>
            </a:r>
            <a:r>
              <a:rPr lang="en-US" sz="1100" dirty="0" err="1">
                <a:solidFill>
                  <a:schemeClr val="bg1"/>
                </a:solidFill>
              </a:rPr>
              <a:t>jobid</a:t>
            </a:r>
            <a:r>
              <a:rPr lang="en-US" sz="1100" dirty="0">
                <a:solidFill>
                  <a:schemeClr val="bg1"/>
                </a:solidFill>
              </a:rPr>
              <a:t>}} – date: {{</a:t>
            </a:r>
            <a:r>
              <a:rPr lang="en-US" sz="1100" dirty="0" err="1">
                <a:solidFill>
                  <a:schemeClr val="bg1"/>
                </a:solidFill>
              </a:rPr>
              <a:t>jobdate</a:t>
            </a:r>
            <a:r>
              <a:rPr lang="en-US" sz="1100" dirty="0">
                <a:solidFill>
                  <a:schemeClr val="bg1"/>
                </a:solidFill>
              </a:rPr>
              <a:t>}}</a:t>
            </a:r>
            <a:endParaRPr lang="en-DK" sz="1100" dirty="0">
              <a:solidFill>
                <a:schemeClr val="bg1"/>
              </a:solidFill>
            </a:endParaRPr>
          </a:p>
        </p:txBody>
      </p:sp>
    </p:spTree>
    <p:extLst>
      <p:ext uri="{BB962C8B-B14F-4D97-AF65-F5344CB8AC3E}">
        <p14:creationId xmlns:p14="http://schemas.microsoft.com/office/powerpoint/2010/main" val="138002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8" grpId="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2594236-2EC8-37E6-772D-0A857FEB84D8}"/>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8" name="Title 1">
            <a:extLst>
              <a:ext uri="{FF2B5EF4-FFF2-40B4-BE49-F238E27FC236}">
                <a16:creationId xmlns:a16="http://schemas.microsoft.com/office/drawing/2014/main" id="{BC37C641-C22B-30AB-FAE1-B35273B0D663}"/>
              </a:ext>
            </a:extLst>
          </p:cNvPr>
          <p:cNvSpPr>
            <a:spLocks noGrp="1"/>
          </p:cNvSpPr>
          <p:nvPr>
            <p:ph type="ctrTitle"/>
          </p:nvPr>
        </p:nvSpPr>
        <p:spPr>
          <a:xfrm>
            <a:off x="277091" y="1814321"/>
            <a:ext cx="7772400" cy="4560920"/>
          </a:xfrm>
        </p:spPr>
        <p:txBody>
          <a:bodyPr anchor="b">
            <a:normAutofit/>
          </a:bodyPr>
          <a:lstStyle>
            <a:lvl1pPr>
              <a:defRPr sz="9600">
                <a:solidFill>
                  <a:schemeClr val="bg1"/>
                </a:solidFill>
                <a:latin typeface="Segoe UI Semibold" panose="020B0702040204020203" pitchFamily="34" charset="0"/>
                <a:cs typeface="Segoe UI Semibold" panose="020B0702040204020203" pitchFamily="34" charset="0"/>
              </a:defRPr>
            </a:lvl1pPr>
          </a:lstStyle>
          <a:p>
            <a:pPr algn="l"/>
            <a:r>
              <a:rPr lang="en-DK" sz="7400" dirty="0"/>
              <a:t>Leadership Team</a:t>
            </a:r>
          </a:p>
        </p:txBody>
      </p:sp>
      <p:sp>
        <p:nvSpPr>
          <p:cNvPr id="9" name="Subtitle 2">
            <a:extLst>
              <a:ext uri="{FF2B5EF4-FFF2-40B4-BE49-F238E27FC236}">
                <a16:creationId xmlns:a16="http://schemas.microsoft.com/office/drawing/2014/main" id="{D863541E-6D64-621A-1F95-E95548FCDBAD}"/>
              </a:ext>
            </a:extLst>
          </p:cNvPr>
          <p:cNvSpPr txBox="1">
            <a:spLocks/>
          </p:cNvSpPr>
          <p:nvPr userDrawn="1"/>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solidFill>
                  <a:schemeClr val="bg1"/>
                </a:solidFill>
              </a:rPr>
              <a:t>AI Generated – job id: {{</a:t>
            </a:r>
            <a:r>
              <a:rPr lang="en-US" sz="1100" dirty="0" err="1">
                <a:solidFill>
                  <a:schemeClr val="bg1"/>
                </a:solidFill>
              </a:rPr>
              <a:t>jobid</a:t>
            </a:r>
            <a:r>
              <a:rPr lang="en-US" sz="1100" dirty="0">
                <a:solidFill>
                  <a:schemeClr val="bg1"/>
                </a:solidFill>
              </a:rPr>
              <a:t>}} – date: {{</a:t>
            </a:r>
            <a:r>
              <a:rPr lang="en-US" sz="1100" dirty="0" err="1">
                <a:solidFill>
                  <a:schemeClr val="bg1"/>
                </a:solidFill>
              </a:rPr>
              <a:t>jobdate</a:t>
            </a:r>
            <a:r>
              <a:rPr lang="en-US" sz="1100" dirty="0">
                <a:solidFill>
                  <a:schemeClr val="bg1"/>
                </a:solidFill>
              </a:rPr>
              <a:t>}}</a:t>
            </a:r>
            <a:endParaRPr lang="en-DK" sz="1100" dirty="0">
              <a:solidFill>
                <a:schemeClr val="bg1"/>
              </a:solidFill>
            </a:endParaRPr>
          </a:p>
        </p:txBody>
      </p:sp>
    </p:spTree>
    <p:extLst>
      <p:ext uri="{BB962C8B-B14F-4D97-AF65-F5344CB8AC3E}">
        <p14:creationId xmlns:p14="http://schemas.microsoft.com/office/powerpoint/2010/main" val="19076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00"/>
                                        <p:tgtEl>
                                          <p:spTgt spid="9">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P spid="9" grpId="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Lef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7E41E2-F61D-A23D-DEC3-F36B77D3520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B037CEE-783A-5D2B-FC53-E9E69681D6FD}"/>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Agenda Overview</a:t>
            </a:r>
          </a:p>
        </p:txBody>
      </p:sp>
      <p:sp>
        <p:nvSpPr>
          <p:cNvPr id="10" name="Content Placeholder 3">
            <a:extLst>
              <a:ext uri="{FF2B5EF4-FFF2-40B4-BE49-F238E27FC236}">
                <a16:creationId xmlns:a16="http://schemas.microsoft.com/office/drawing/2014/main" id="{4F0CF248-85CB-AB03-CFD8-36DEE546339F}"/>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4679" y="2212848"/>
            <a:ext cx="4361688" cy="4096512"/>
          </a:xfrm>
        </p:spPr>
        <p:txBody>
          <a:bodyPr vert="horz" lIns="91440" tIns="45720" rIns="91440" bIns="45720" rtlCol="0">
            <a:normAutofit/>
          </a:bodyPr>
          <a:lstStyle/>
          <a:p>
            <a:r>
              <a:rPr lang="en-US" sz="1800"/>
              <a:t>General Overview</a:t>
            </a:r>
          </a:p>
          <a:p>
            <a:r>
              <a:rPr lang="en-US" sz="1800"/>
              <a:t>Leadership Team</a:t>
            </a:r>
          </a:p>
          <a:p>
            <a:r>
              <a:rPr lang="en-US" sz="1800"/>
              <a:t>Industry Position</a:t>
            </a:r>
          </a:p>
          <a:p>
            <a:r>
              <a:rPr lang="en-US" sz="1800"/>
              <a:t>Financial Performance</a:t>
            </a:r>
          </a:p>
          <a:p>
            <a:r>
              <a:rPr lang="en-US" sz="1800"/>
              <a:t>Products and Services</a:t>
            </a:r>
          </a:p>
          <a:p>
            <a:r>
              <a:rPr lang="en-US" sz="1800"/>
              <a:t>Corporate Social Responsibility</a:t>
            </a:r>
          </a:p>
        </p:txBody>
      </p:sp>
      <p:pic>
        <p:nvPicPr>
          <p:cNvPr id="11" name="Content Placeholder 4" descr="&quot;two young women, sihouetted against an office building.For more photos of young businesswomen downtown, please click&quot;">
            <a:extLst>
              <a:ext uri="{FF2B5EF4-FFF2-40B4-BE49-F238E27FC236}">
                <a16:creationId xmlns:a16="http://schemas.microsoft.com/office/drawing/2014/main" id="{B18DC2AD-0E24-CD1B-0823-EA78CE764F83}"/>
              </a:ext>
            </a:extLst>
          </p:cNvPr>
          <p:cNvPicPr>
            <a:picLocks noChangeAspect="1"/>
          </p:cNvPicPr>
          <p:nvPr userDrawn="1"/>
        </p:nvPicPr>
        <p:blipFill>
          <a:blip r:embed="rId2"/>
          <a:srcRect l="10212" r="27987"/>
          <a:stretch/>
        </p:blipFill>
        <p:spPr>
          <a:xfrm>
            <a:off x="5818632" y="-1"/>
            <a:ext cx="6373368" cy="6857999"/>
          </a:xfrm>
          <a:prstGeom prst="rect">
            <a:avLst/>
          </a:prstGeom>
        </p:spPr>
      </p:pic>
      <p:sp>
        <p:nvSpPr>
          <p:cNvPr id="12" name="Subtitle 2">
            <a:extLst>
              <a:ext uri="{FF2B5EF4-FFF2-40B4-BE49-F238E27FC236}">
                <a16:creationId xmlns:a16="http://schemas.microsoft.com/office/drawing/2014/main" id="{4C3348DE-DE7C-C6E6-52C5-7E7A9A8FBECC}"/>
              </a:ext>
            </a:extLst>
          </p:cNvPr>
          <p:cNvSpPr txBox="1">
            <a:spLocks/>
          </p:cNvSpPr>
          <p:nvPr userDrawn="1"/>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70267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700"/>
                                        <p:tgtEl>
                                          <p:spTgt spid="12">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bldP spid="12"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Righ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D0A7351-917D-E77B-5234-8FAA3665715C}"/>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3993B18-58C1-2CAE-BD6C-F2F9DD57CA04}"/>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Mission and Vision Statements</a:t>
            </a:r>
          </a:p>
        </p:txBody>
      </p:sp>
      <p:pic>
        <p:nvPicPr>
          <p:cNvPr id="4" name="Content Placeholder 4" descr="Business team around the word of business.">
            <a:extLst>
              <a:ext uri="{FF2B5EF4-FFF2-40B4-BE49-F238E27FC236}">
                <a16:creationId xmlns:a16="http://schemas.microsoft.com/office/drawing/2014/main" id="{F03FFEE8-8465-19D1-F34C-7B37BA1C8E09}"/>
              </a:ext>
            </a:extLst>
          </p:cNvPr>
          <p:cNvPicPr>
            <a:picLocks noChangeAspect="1"/>
          </p:cNvPicPr>
          <p:nvPr userDrawn="1"/>
        </p:nvPicPr>
        <p:blipFill>
          <a:blip r:embed="rId2"/>
          <a:srcRect l="4534"/>
          <a:stretch/>
        </p:blipFill>
        <p:spPr>
          <a:xfrm>
            <a:off x="20" y="10"/>
            <a:ext cx="4910308" cy="6857990"/>
          </a:xfrm>
          <a:prstGeom prst="rect">
            <a:avLst/>
          </a:prstGeom>
        </p:spPr>
      </p:pic>
      <p:sp>
        <p:nvSpPr>
          <p:cNvPr id="5" name="Content Placeholder 3">
            <a:extLst>
              <a:ext uri="{FF2B5EF4-FFF2-40B4-BE49-F238E27FC236}">
                <a16:creationId xmlns:a16="http://schemas.microsoft.com/office/drawing/2014/main" id="{2925DEA4-C103-F8EE-0360-B2D0D0838325}"/>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Purpose of Mission Statement</a:t>
            </a:r>
          </a:p>
          <a:p>
            <a:pPr marL="0" lvl="1" indent="0">
              <a:buNone/>
            </a:pPr>
            <a:r>
              <a:rPr lang="en-US" sz="1400"/>
              <a:t>The mission statement articulates the core purpose of the company, outlining its primary objectives and values.</a:t>
            </a:r>
          </a:p>
          <a:p>
            <a:pPr marL="0" indent="0">
              <a:spcBef>
                <a:spcPts val="2500"/>
              </a:spcBef>
              <a:buNone/>
            </a:pPr>
            <a:r>
              <a:rPr lang="en-US" sz="1400" b="1"/>
              <a:t>Vision Statement Aspirations</a:t>
            </a:r>
          </a:p>
          <a:p>
            <a:pPr marL="0" lvl="1" indent="0">
              <a:buNone/>
            </a:pPr>
            <a:r>
              <a:rPr lang="en-US" sz="1400"/>
              <a:t>The vision statement expresses the long-term aspirations of the company, serving as a source of inspiration and motivation.</a:t>
            </a:r>
          </a:p>
          <a:p>
            <a:pPr marL="0" indent="0">
              <a:spcBef>
                <a:spcPts val="2500"/>
              </a:spcBef>
              <a:buNone/>
            </a:pPr>
            <a:r>
              <a:rPr lang="en-US" sz="1400" b="1"/>
              <a:t>Guiding Strategic Decisions</a:t>
            </a:r>
          </a:p>
          <a:p>
            <a:pPr marL="0" lvl="1" indent="0">
              <a:buNone/>
            </a:pPr>
            <a:r>
              <a:rPr lang="en-US" sz="1400"/>
              <a:t>These statements serve as a framework for strategic decision-making, influencing the direction and priorities of the company.</a:t>
            </a:r>
            <a:endParaRPr lang="en-DK" sz="1400"/>
          </a:p>
        </p:txBody>
      </p:sp>
      <p:sp>
        <p:nvSpPr>
          <p:cNvPr id="6" name="Subtitle 2">
            <a:extLst>
              <a:ext uri="{FF2B5EF4-FFF2-40B4-BE49-F238E27FC236}">
                <a16:creationId xmlns:a16="http://schemas.microsoft.com/office/drawing/2014/main" id="{60C66801-D598-CAF8-8CBC-BEA9360E725F}"/>
              </a:ext>
            </a:extLst>
          </p:cNvPr>
          <p:cNvSpPr txBox="1">
            <a:spLocks/>
          </p:cNvSpPr>
          <p:nvPr userDrawn="1"/>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123051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700"/>
                                        <p:tgtEl>
                                          <p:spTgt spid="6">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6"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4/24/2025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71155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4/24/2025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77714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4/24/2025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Table Placeholder 5">
            <a:extLst>
              <a:ext uri="{FF2B5EF4-FFF2-40B4-BE49-F238E27FC236}">
                <a16:creationId xmlns:a16="http://schemas.microsoft.com/office/drawing/2014/main" id="{51900A68-805A-E6F0-FCAA-84C124F06C06}"/>
              </a:ext>
            </a:extLst>
          </p:cNvPr>
          <p:cNvSpPr>
            <a:spLocks noGrp="1"/>
          </p:cNvSpPr>
          <p:nvPr>
            <p:ph type="tbl" sz="quarter" idx="13"/>
          </p:nvPr>
        </p:nvSpPr>
        <p:spPr>
          <a:xfrm>
            <a:off x="755650" y="1419225"/>
            <a:ext cx="3494088" cy="2046288"/>
          </a:xfrm>
        </p:spPr>
        <p:txBody>
          <a:bodyPr/>
          <a:lstStyle/>
          <a:p>
            <a:endParaRPr lang="en-DK"/>
          </a:p>
        </p:txBody>
      </p:sp>
    </p:spTree>
    <p:extLst>
      <p:ext uri="{BB962C8B-B14F-4D97-AF65-F5344CB8AC3E}">
        <p14:creationId xmlns:p14="http://schemas.microsoft.com/office/powerpoint/2010/main" val="37894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4/24/2025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783813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63" r:id="rId4"/>
    <p:sldLayoutId id="2147483664" r:id="rId5"/>
    <p:sldLayoutId id="2147483672"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34303-AB57-5BFF-11C8-146EAC968B20}"/>
            </a:ext>
          </a:extLst>
        </p:cNvPr>
        <p:cNvGrpSpPr/>
        <p:nvPr/>
      </p:nvGrpSpPr>
      <p:grpSpPr>
        <a:xfrm>
          <a:off x="0" y="0"/>
          <a:ext cx="0" cy="0"/>
          <a:chOff x="0" y="0"/>
          <a:chExt cx="0" cy="0"/>
        </a:xfrm>
      </p:grpSpPr>
      <p:sp>
        <p:nvSpPr>
          <p:cNvPr id="13" name="Subtitle 2">
            <a:extLst>
              <a:ext uri="{FF2B5EF4-FFF2-40B4-BE49-F238E27FC236}">
                <a16:creationId xmlns:a16="http://schemas.microsoft.com/office/drawing/2014/main" id="{D6EB1D8F-141B-B934-4A77-9E212DB9E0C6}"/>
              </a:ext>
            </a:extLst>
          </p:cNvPr>
          <p:cNvSpPr txBox="1">
            <a:spLocks/>
          </p:cNvSpPr>
          <p:nvPr/>
        </p:nvSpPr>
        <p:spPr>
          <a:xfrm>
            <a:off x="79933" y="6457904"/>
            <a:ext cx="12112067" cy="274200"/>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
        <p:nvSpPr>
          <p:cNvPr id="23" name="Text Placeholder 22">
            <a:extLst>
              <a:ext uri="{FF2B5EF4-FFF2-40B4-BE49-F238E27FC236}">
                <a16:creationId xmlns:a16="http://schemas.microsoft.com/office/drawing/2014/main" id="{CF3D2D22-2F8C-25B8-9889-1C41EB757464}"/>
              </a:ext>
            </a:extLst>
          </p:cNvPr>
          <p:cNvSpPr txBox="1">
            <a:spLocks/>
          </p:cNvSpPr>
          <p:nvPr/>
        </p:nvSpPr>
        <p:spPr>
          <a:xfrm>
            <a:off x="6466488" y="1727377"/>
            <a:ext cx="5268913" cy="22129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54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t>{{Company Name}}</a:t>
            </a:r>
          </a:p>
        </p:txBody>
      </p:sp>
    </p:spTree>
    <p:extLst>
      <p:ext uri="{BB962C8B-B14F-4D97-AF65-F5344CB8AC3E}">
        <p14:creationId xmlns:p14="http://schemas.microsoft.com/office/powerpoint/2010/main" val="122168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700"/>
                                        <p:tgtEl>
                                          <p:spTgt spid="13">
                                            <p:txEl>
                                              <p:pRg st="0" end="0"/>
                                            </p:txEl>
                                          </p:spTgt>
                                        </p:tgtEl>
                                      </p:cBhvr>
                                    </p:animEffect>
                                  </p:childTnLst>
                                </p:cTn>
                              </p:par>
                              <p:par>
                                <p:cTn id="8" presetID="10" presetClass="entr" presetSubtype="0" fill="hold" grpId="1" nodeType="withEffect">
                                  <p:stCondLst>
                                    <p:cond delay="250"/>
                                  </p:stCondLst>
                                  <p:iterate>
                                    <p:tmPct val="10000"/>
                                  </p:iterate>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EAF4B-86F0-7C70-D762-82C423B611E3}"/>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Key Achievements of Leadership</a:t>
            </a:r>
          </a:p>
        </p:txBody>
      </p:sp>
      <p:pic>
        <p:nvPicPr>
          <p:cNvPr id="5" name="Content Placeholder 4" descr="Business growth chart with space ship models on blue background">
            <a:extLst>
              <a:ext uri="{FF2B5EF4-FFF2-40B4-BE49-F238E27FC236}">
                <a16:creationId xmlns:a16="http://schemas.microsoft.com/office/drawing/2014/main" id="{AC983A4F-60A9-40B3-95FC-CB36BC2F1790}"/>
              </a:ext>
            </a:extLst>
          </p:cNvPr>
          <p:cNvPicPr>
            <a:picLocks noGrp="1" noChangeAspect="1"/>
          </p:cNvPicPr>
          <p:nvPr>
            <p:ph sz="half" idx="4294967295"/>
          </p:nvPr>
        </p:nvPicPr>
        <p:blipFill>
          <a:blip r:embed="rId3"/>
          <a:srcRect l="26185" r="26021"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FF0C6B37-06F6-8A85-A28C-D121BFC9A6B5}"/>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Milestone Achievements</a:t>
            </a:r>
          </a:p>
          <a:p>
            <a:pPr marL="0" lvl="1" indent="0">
              <a:buNone/>
            </a:pPr>
            <a:r>
              <a:rPr lang="en-US" sz="1400"/>
              <a:t>The leadership team has guided the company to achieve key milestones that significantly enhance its market presence and operational efficiency.</a:t>
            </a:r>
          </a:p>
          <a:p>
            <a:pPr marL="0" indent="0">
              <a:spcBef>
                <a:spcPts val="2500"/>
              </a:spcBef>
              <a:buNone/>
            </a:pPr>
            <a:r>
              <a:rPr lang="en-US" sz="1400" b="1"/>
              <a:t>Growth Impact</a:t>
            </a:r>
          </a:p>
          <a:p>
            <a:pPr marL="0" lvl="1" indent="0">
              <a:buNone/>
            </a:pPr>
            <a:r>
              <a:rPr lang="en-US" sz="1400"/>
              <a:t>These achievements have positively impacted the company's growth trajectory, contributing to increased revenue and market share.</a:t>
            </a:r>
          </a:p>
          <a:p>
            <a:pPr marL="0" indent="0">
              <a:spcBef>
                <a:spcPts val="2500"/>
              </a:spcBef>
              <a:buNone/>
            </a:pPr>
            <a:r>
              <a:rPr lang="en-US" sz="1400" b="1"/>
              <a:t>Enhanced Reputation</a:t>
            </a:r>
          </a:p>
          <a:p>
            <a:pPr marL="0" lvl="1" indent="0">
              <a:buNone/>
            </a:pPr>
            <a:r>
              <a:rPr lang="en-US" sz="1400"/>
              <a:t>The leadership team's efforts have also bolstered the company's reputation within the industry, fostering customer trust and loyalty.</a:t>
            </a:r>
            <a:endParaRPr lang="en-DK" sz="1400"/>
          </a:p>
        </p:txBody>
      </p:sp>
      <p:sp>
        <p:nvSpPr>
          <p:cNvPr id="3" name="Subtitle 2">
            <a:extLst>
              <a:ext uri="{FF2B5EF4-FFF2-40B4-BE49-F238E27FC236}">
                <a16:creationId xmlns:a16="http://schemas.microsoft.com/office/drawing/2014/main" id="{923C58CA-635A-06A3-53EE-CC4C5AB42A1D}"/>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158706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7FE4-D5BB-EA13-6F73-A2EE8376C063}"/>
              </a:ext>
            </a:extLst>
          </p:cNvPr>
          <p:cNvSpPr>
            <a:spLocks noGrp="1"/>
          </p:cNvSpPr>
          <p:nvPr>
            <p:ph type="ctrTitle"/>
          </p:nvPr>
        </p:nvSpPr>
        <p:spPr/>
        <p:txBody>
          <a:bodyPr anchor="b">
            <a:normAutofit/>
          </a:bodyPr>
          <a:lstStyle/>
          <a:p>
            <a:pPr algn="l"/>
            <a:r>
              <a:rPr lang="en-DK" sz="7400" dirty="0">
                <a:solidFill>
                  <a:schemeClr val="tx1"/>
                </a:solidFill>
              </a:rPr>
              <a:t>Industry Position</a:t>
            </a:r>
          </a:p>
        </p:txBody>
      </p:sp>
      <p:sp>
        <p:nvSpPr>
          <p:cNvPr id="3" name="Subtitle 2">
            <a:extLst>
              <a:ext uri="{FF2B5EF4-FFF2-40B4-BE49-F238E27FC236}">
                <a16:creationId xmlns:a16="http://schemas.microsoft.com/office/drawing/2014/main" id="{8A0FA031-19B9-0BCA-95FF-420A70FB5F93}"/>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33406671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AF35C-6569-3C0C-ADD9-DCEEFB14552A}"/>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Primary Industry and Market Segments</a:t>
            </a:r>
          </a:p>
        </p:txBody>
      </p:sp>
      <p:sp>
        <p:nvSpPr>
          <p:cNvPr id="4" name="Content Placeholder 3">
            <a:extLst>
              <a:ext uri="{FF2B5EF4-FFF2-40B4-BE49-F238E27FC236}">
                <a16:creationId xmlns:a16="http://schemas.microsoft.com/office/drawing/2014/main" id="{A65FDFC1-B33C-7798-00CE-433CB41E3ABB}"/>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Overview of Primary Industry</a:t>
            </a:r>
          </a:p>
          <a:p>
            <a:pPr marL="0" lvl="1" indent="0">
              <a:buNone/>
            </a:pPr>
            <a:r>
              <a:rPr lang="en-US" sz="1400"/>
              <a:t>The primary industry is vital for economic growth, providing essential goods and services to various market segments.</a:t>
            </a:r>
          </a:p>
          <a:p>
            <a:pPr marL="0" indent="0">
              <a:spcBef>
                <a:spcPts val="2500"/>
              </a:spcBef>
              <a:buNone/>
            </a:pPr>
            <a:r>
              <a:rPr lang="en-US" sz="1400" b="1"/>
              <a:t>Key Market Segments</a:t>
            </a:r>
          </a:p>
          <a:p>
            <a:pPr marL="0" lvl="1" indent="0">
              <a:buNone/>
            </a:pPr>
            <a:r>
              <a:rPr lang="en-US" sz="1400"/>
              <a:t>Identifying key market segments allows for tailored strategies to meet the specific needs of customers.</a:t>
            </a:r>
          </a:p>
          <a:p>
            <a:pPr marL="0" indent="0">
              <a:spcBef>
                <a:spcPts val="2500"/>
              </a:spcBef>
              <a:buNone/>
            </a:pPr>
            <a:r>
              <a:rPr lang="en-US" sz="1400" b="1"/>
              <a:t>Customer Needs Assessment</a:t>
            </a:r>
          </a:p>
          <a:p>
            <a:pPr marL="0" lvl="1" indent="0">
              <a:buNone/>
            </a:pPr>
            <a:r>
              <a:rPr lang="en-US" sz="1400"/>
              <a:t>Understanding the specific needs of market segments is crucial for effective service delivery and customer satisfaction.</a:t>
            </a:r>
            <a:endParaRPr lang="en-DK" sz="1400"/>
          </a:p>
        </p:txBody>
      </p:sp>
      <p:pic>
        <p:nvPicPr>
          <p:cNvPr id="5" name="Content Placeholder 4" descr="Businesswomen building up career tower.">
            <a:extLst>
              <a:ext uri="{FF2B5EF4-FFF2-40B4-BE49-F238E27FC236}">
                <a16:creationId xmlns:a16="http://schemas.microsoft.com/office/drawing/2014/main" id="{064D67FF-07F5-4030-9F18-C851BDE169B1}"/>
              </a:ext>
            </a:extLst>
          </p:cNvPr>
          <p:cNvPicPr>
            <a:picLocks noGrp="1" noChangeAspect="1"/>
          </p:cNvPicPr>
          <p:nvPr>
            <p:ph sz="half" idx="4294967295"/>
          </p:nvPr>
        </p:nvPicPr>
        <p:blipFill>
          <a:blip r:embed="rId3"/>
          <a:srcRect l="17121" r="35709" b="-1"/>
          <a:stretch/>
        </p:blipFill>
        <p:spPr>
          <a:xfrm>
            <a:off x="7345680" y="10"/>
            <a:ext cx="4846320" cy="6857990"/>
          </a:xfrm>
          <a:prstGeom prst="rect">
            <a:avLst/>
          </a:prstGeom>
        </p:spPr>
      </p:pic>
      <p:sp>
        <p:nvSpPr>
          <p:cNvPr id="3" name="Subtitle 2">
            <a:extLst>
              <a:ext uri="{FF2B5EF4-FFF2-40B4-BE49-F238E27FC236}">
                <a16:creationId xmlns:a16="http://schemas.microsoft.com/office/drawing/2014/main" id="{01F42419-2470-8115-07A9-CE353B6031E7}"/>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3030956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4A3BD-F7DB-8F22-B926-A2657EB660ED}"/>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Competitive Landscape</a:t>
            </a:r>
          </a:p>
        </p:txBody>
      </p:sp>
      <p:pic>
        <p:nvPicPr>
          <p:cNvPr id="5" name="Content Placeholder 4" descr="Photo of human hands pointing at statistics papers">
            <a:extLst>
              <a:ext uri="{FF2B5EF4-FFF2-40B4-BE49-F238E27FC236}">
                <a16:creationId xmlns:a16="http://schemas.microsoft.com/office/drawing/2014/main" id="{49C246D1-6D0B-44A5-9507-65B0B3B515A2}"/>
              </a:ext>
            </a:extLst>
          </p:cNvPr>
          <p:cNvPicPr>
            <a:picLocks noGrp="1" noChangeAspect="1"/>
          </p:cNvPicPr>
          <p:nvPr>
            <p:ph sz="half" idx="4294967295"/>
          </p:nvPr>
        </p:nvPicPr>
        <p:blipFill>
          <a:blip r:embed="rId3"/>
          <a:srcRect l="16080" r="36126"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9C619B3D-77A2-6C65-B580-109A7D4A1FEE}"/>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Dynamic Market Environment</a:t>
            </a:r>
          </a:p>
          <a:p>
            <a:pPr marL="0" lvl="1" indent="0">
              <a:buNone/>
            </a:pPr>
            <a:r>
              <a:rPr lang="en-US" sz="1400"/>
              <a:t>The competitive landscape is constantly evolving due to market trends and consumer behavior changes.</a:t>
            </a:r>
          </a:p>
          <a:p>
            <a:pPr marL="0" indent="0">
              <a:spcBef>
                <a:spcPts val="2500"/>
              </a:spcBef>
              <a:buNone/>
            </a:pPr>
            <a:r>
              <a:rPr lang="en-US" sz="1400" b="1"/>
              <a:t>Major Competitors Overview</a:t>
            </a:r>
          </a:p>
          <a:p>
            <a:pPr marL="0" lvl="1" indent="0">
              <a:buNone/>
            </a:pPr>
            <a:r>
              <a:rPr lang="en-US" sz="1400"/>
              <a:t>Analyzing the key competitors helps understand their strengths and weaknesses in the market.</a:t>
            </a:r>
          </a:p>
          <a:p>
            <a:pPr marL="0" indent="0">
              <a:spcBef>
                <a:spcPts val="2500"/>
              </a:spcBef>
              <a:buNone/>
            </a:pPr>
            <a:r>
              <a:rPr lang="en-US" sz="1400" b="1"/>
              <a:t>Differentiation Factors</a:t>
            </a:r>
          </a:p>
          <a:p>
            <a:pPr marL="0" lvl="1" indent="0">
              <a:buNone/>
            </a:pPr>
            <a:r>
              <a:rPr lang="en-US" sz="1400"/>
              <a:t>Identifying the unique selling points (USPs) of {{Customer Company}} allows for better positioning against competitors.</a:t>
            </a:r>
            <a:endParaRPr lang="en-DK" sz="1400"/>
          </a:p>
        </p:txBody>
      </p:sp>
      <p:sp>
        <p:nvSpPr>
          <p:cNvPr id="3" name="Subtitle 2">
            <a:extLst>
              <a:ext uri="{FF2B5EF4-FFF2-40B4-BE49-F238E27FC236}">
                <a16:creationId xmlns:a16="http://schemas.microsoft.com/office/drawing/2014/main" id="{CFAE3EDE-85A7-70DC-B0D8-50E0AD1C86C4}"/>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441794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B5FF8-6BED-B99E-5E97-64C3863C5F79}"/>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Market Share and Positioning</a:t>
            </a:r>
          </a:p>
        </p:txBody>
      </p:sp>
      <p:sp>
        <p:nvSpPr>
          <p:cNvPr id="4" name="Content Placeholder 3">
            <a:extLst>
              <a:ext uri="{FF2B5EF4-FFF2-40B4-BE49-F238E27FC236}">
                <a16:creationId xmlns:a16="http://schemas.microsoft.com/office/drawing/2014/main" id="{2B967400-6C11-8A54-24D7-98F7D769343D}"/>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Importance of Market Share</a:t>
            </a:r>
          </a:p>
          <a:p>
            <a:pPr marL="0" lvl="1" indent="0">
              <a:buNone/>
            </a:pPr>
            <a:r>
              <a:rPr lang="en-US" sz="1400"/>
              <a:t>Market share is a vital metric that reflects a company's competitiveness and success in the industry.</a:t>
            </a:r>
          </a:p>
          <a:p>
            <a:pPr marL="0" indent="0">
              <a:spcBef>
                <a:spcPts val="2500"/>
              </a:spcBef>
              <a:buNone/>
            </a:pPr>
            <a:r>
              <a:rPr lang="en-US" sz="1400" b="1"/>
              <a:t>Positioning Strategies</a:t>
            </a:r>
          </a:p>
          <a:p>
            <a:pPr marL="0" lvl="1" indent="0">
              <a:buNone/>
            </a:pPr>
            <a:r>
              <a:rPr lang="en-US" sz="1400"/>
              <a:t>Effective positioning strategies help companies differentiate themselves and capture a larger market share.</a:t>
            </a:r>
          </a:p>
          <a:p>
            <a:pPr marL="0" indent="0">
              <a:spcBef>
                <a:spcPts val="2500"/>
              </a:spcBef>
              <a:buNone/>
            </a:pPr>
            <a:r>
              <a:rPr lang="en-US" sz="1400" b="1"/>
              <a:t>Insights into Market Dynamics</a:t>
            </a:r>
          </a:p>
          <a:p>
            <a:pPr marL="0" lvl="1" indent="0">
              <a:buNone/>
            </a:pPr>
            <a:r>
              <a:rPr lang="en-US" sz="1400"/>
              <a:t>Understanding market dynamics is crucial for evaluating a company's performance and strategic direction.</a:t>
            </a:r>
            <a:endParaRPr lang="en-DK" sz="1400"/>
          </a:p>
        </p:txBody>
      </p:sp>
      <p:pic>
        <p:nvPicPr>
          <p:cNvPr id="5" name="Content Placeholder 4" descr="Chalk board">
            <a:extLst>
              <a:ext uri="{FF2B5EF4-FFF2-40B4-BE49-F238E27FC236}">
                <a16:creationId xmlns:a16="http://schemas.microsoft.com/office/drawing/2014/main" id="{DFE7D442-7609-4AAB-BA9A-31067144101A}"/>
              </a:ext>
            </a:extLst>
          </p:cNvPr>
          <p:cNvPicPr>
            <a:picLocks noGrp="1" noChangeAspect="1"/>
          </p:cNvPicPr>
          <p:nvPr>
            <p:ph sz="half" idx="4294967295"/>
          </p:nvPr>
        </p:nvPicPr>
        <p:blipFill>
          <a:blip r:embed="rId3"/>
          <a:srcRect l="24480" r="23579" b="-2"/>
          <a:stretch/>
        </p:blipFill>
        <p:spPr>
          <a:xfrm>
            <a:off x="7345680" y="10"/>
            <a:ext cx="4846320" cy="6857990"/>
          </a:xfrm>
          <a:prstGeom prst="rect">
            <a:avLst/>
          </a:prstGeom>
        </p:spPr>
      </p:pic>
      <p:sp>
        <p:nvSpPr>
          <p:cNvPr id="3" name="Subtitle 2">
            <a:extLst>
              <a:ext uri="{FF2B5EF4-FFF2-40B4-BE49-F238E27FC236}">
                <a16:creationId xmlns:a16="http://schemas.microsoft.com/office/drawing/2014/main" id="{5ACD8ADB-CC99-07EC-E1B8-2D5F0A7A2F5C}"/>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3519932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B29E-AACE-BC73-2C11-A425CF86FB59}"/>
              </a:ext>
            </a:extLst>
          </p:cNvPr>
          <p:cNvSpPr>
            <a:spLocks noGrp="1"/>
          </p:cNvSpPr>
          <p:nvPr>
            <p:ph type="ctrTitle"/>
          </p:nvPr>
        </p:nvSpPr>
        <p:spPr/>
        <p:txBody>
          <a:bodyPr vert="horz" lIns="91440" tIns="45720" rIns="91440" bIns="45720" rtlCol="0" anchor="b">
            <a:normAutofit/>
          </a:bodyPr>
          <a:lstStyle/>
          <a:p>
            <a:r>
              <a:rPr lang="en-US" sz="7200" dirty="0">
                <a:solidFill>
                  <a:schemeClr val="tx1"/>
                </a:solidFill>
              </a:rPr>
              <a:t>Financial Performance</a:t>
            </a:r>
          </a:p>
        </p:txBody>
      </p:sp>
    </p:spTree>
    <p:extLst>
      <p:ext uri="{BB962C8B-B14F-4D97-AF65-F5344CB8AC3E}">
        <p14:creationId xmlns:p14="http://schemas.microsoft.com/office/powerpoint/2010/main" val="3085087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058DC-1B94-3716-A7C2-1E4FF1869EF7}"/>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Revenue and Profit Trends</a:t>
            </a:r>
          </a:p>
        </p:txBody>
      </p:sp>
      <p:pic>
        <p:nvPicPr>
          <p:cNvPr id="5" name="Content Placeholder 4" descr="Calculator, pen, compass, money and a paper with graphs printed on it">
            <a:extLst>
              <a:ext uri="{FF2B5EF4-FFF2-40B4-BE49-F238E27FC236}">
                <a16:creationId xmlns:a16="http://schemas.microsoft.com/office/drawing/2014/main" id="{369E03C3-4C8F-49D4-9558-59D043E6F7D4}"/>
              </a:ext>
            </a:extLst>
          </p:cNvPr>
          <p:cNvPicPr>
            <a:picLocks noGrp="1" noChangeAspect="1"/>
          </p:cNvPicPr>
          <p:nvPr>
            <p:ph sz="half" idx="4294967295"/>
          </p:nvPr>
        </p:nvPicPr>
        <p:blipFill>
          <a:blip r:embed="rId3"/>
          <a:srcRect l="30782" r="26078"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AFE96419-5BCE-7DCB-7E3F-D49A24A8A3D0}"/>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Annual Revenue Growth</a:t>
            </a:r>
          </a:p>
          <a:p>
            <a:pPr marL="0" lvl="1" indent="0">
              <a:buNone/>
            </a:pPr>
            <a:r>
              <a:rPr lang="en-US" sz="1400"/>
              <a:t>Analyzing the annual revenue growth to understand the company's financial performance over time.</a:t>
            </a:r>
          </a:p>
          <a:p>
            <a:pPr marL="0" indent="0">
              <a:spcBef>
                <a:spcPts val="2500"/>
              </a:spcBef>
              <a:buNone/>
            </a:pPr>
            <a:r>
              <a:rPr lang="en-US" sz="1400" b="1"/>
              <a:t>Profit Margin Analysis</a:t>
            </a:r>
          </a:p>
          <a:p>
            <a:pPr marL="0" lvl="1" indent="0">
              <a:buNone/>
            </a:pPr>
            <a:r>
              <a:rPr lang="en-US" sz="1400"/>
              <a:t>Examining profit margins to assess the company's profitability and operational efficiency.</a:t>
            </a:r>
          </a:p>
          <a:p>
            <a:pPr marL="0" indent="0">
              <a:spcBef>
                <a:spcPts val="2500"/>
              </a:spcBef>
              <a:buNone/>
            </a:pPr>
            <a:r>
              <a:rPr lang="en-US" sz="1400" b="1"/>
              <a:t>Financial Trajectory Overview</a:t>
            </a:r>
          </a:p>
          <a:p>
            <a:pPr marL="0" lvl="1" indent="0">
              <a:buNone/>
            </a:pPr>
            <a:r>
              <a:rPr lang="en-US" sz="1400"/>
              <a:t>A comprehensive overview of the financial trajectory, highlighting key trends and shifts in revenue and profit.</a:t>
            </a:r>
            <a:endParaRPr lang="en-DK" sz="1400"/>
          </a:p>
        </p:txBody>
      </p:sp>
      <p:sp>
        <p:nvSpPr>
          <p:cNvPr id="3" name="Subtitle 2">
            <a:extLst>
              <a:ext uri="{FF2B5EF4-FFF2-40B4-BE49-F238E27FC236}">
                <a16:creationId xmlns:a16="http://schemas.microsoft.com/office/drawing/2014/main" id="{4F506D3D-4F3C-17B4-E7EF-773A9A151CF2}"/>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1781926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10723-F067-469C-BB81-A38B71E17D25}"/>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Recent Financial Results</a:t>
            </a:r>
          </a:p>
        </p:txBody>
      </p:sp>
      <p:sp>
        <p:nvSpPr>
          <p:cNvPr id="4" name="Content Placeholder 3">
            <a:extLst>
              <a:ext uri="{FF2B5EF4-FFF2-40B4-BE49-F238E27FC236}">
                <a16:creationId xmlns:a16="http://schemas.microsoft.com/office/drawing/2014/main" id="{BEA414EC-9637-500F-55C1-031CF9B9F5A0}"/>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Overview of Financial Results</a:t>
            </a:r>
          </a:p>
          <a:p>
            <a:pPr marL="0" lvl="1" indent="0">
              <a:buNone/>
            </a:pPr>
            <a:r>
              <a:rPr lang="en-US" sz="1400"/>
              <a:t>This section provides a summary of the latest financial results that showcase the company's performance.</a:t>
            </a:r>
          </a:p>
          <a:p>
            <a:pPr marL="0" indent="0">
              <a:spcBef>
                <a:spcPts val="2500"/>
              </a:spcBef>
              <a:buNone/>
            </a:pPr>
            <a:r>
              <a:rPr lang="en-US" sz="1400" b="1"/>
              <a:t>Key Metrics Highlighted</a:t>
            </a:r>
          </a:p>
          <a:p>
            <a:pPr marL="0" lvl="1" indent="0">
              <a:buNone/>
            </a:pPr>
            <a:r>
              <a:rPr lang="en-US" sz="1400"/>
              <a:t>Key metrics such as revenue, profit margins, and expenses will be discussed to assess overall financial health.</a:t>
            </a:r>
          </a:p>
          <a:p>
            <a:pPr marL="0" indent="0">
              <a:spcBef>
                <a:spcPts val="2500"/>
              </a:spcBef>
              <a:buNone/>
            </a:pPr>
            <a:r>
              <a:rPr lang="en-US" sz="1400" b="1"/>
              <a:t>Comparative Analysis</a:t>
            </a:r>
          </a:p>
          <a:p>
            <a:pPr marL="0" lvl="1" indent="0">
              <a:buNone/>
            </a:pPr>
            <a:r>
              <a:rPr lang="en-US" sz="1400"/>
              <a:t>Comparisons with previous periods will help in understanding growth trends and financial stability.</a:t>
            </a:r>
            <a:endParaRPr lang="en-DK" sz="1400"/>
          </a:p>
        </p:txBody>
      </p:sp>
      <p:pic>
        <p:nvPicPr>
          <p:cNvPr id="5" name="Content Placeholder 4" descr="Graph">
            <a:extLst>
              <a:ext uri="{FF2B5EF4-FFF2-40B4-BE49-F238E27FC236}">
                <a16:creationId xmlns:a16="http://schemas.microsoft.com/office/drawing/2014/main" id="{7CA5E31A-60A6-4F8E-A65B-9CC0C61EF999}"/>
              </a:ext>
            </a:extLst>
          </p:cNvPr>
          <p:cNvPicPr>
            <a:picLocks noGrp="1" noChangeAspect="1"/>
          </p:cNvPicPr>
          <p:nvPr>
            <p:ph sz="half" idx="4294967295"/>
          </p:nvPr>
        </p:nvPicPr>
        <p:blipFill>
          <a:blip r:embed="rId3"/>
          <a:srcRect l="17504" r="35150" b="2"/>
          <a:stretch/>
        </p:blipFill>
        <p:spPr>
          <a:xfrm>
            <a:off x="7345680" y="10"/>
            <a:ext cx="4846320" cy="6857990"/>
          </a:xfrm>
          <a:prstGeom prst="rect">
            <a:avLst/>
          </a:prstGeom>
        </p:spPr>
      </p:pic>
      <p:sp>
        <p:nvSpPr>
          <p:cNvPr id="3" name="Subtitle 2">
            <a:extLst>
              <a:ext uri="{FF2B5EF4-FFF2-40B4-BE49-F238E27FC236}">
                <a16:creationId xmlns:a16="http://schemas.microsoft.com/office/drawing/2014/main" id="{C16774F9-8B74-1F62-274D-2F98DD86CA33}"/>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1961310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B91C0-23D2-C60E-8C90-33B7E776D0A8}"/>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Financial Projections and Goals</a:t>
            </a:r>
          </a:p>
        </p:txBody>
      </p:sp>
      <p:pic>
        <p:nvPicPr>
          <p:cNvPr id="5" name="Content Placeholder 4" descr="http://teekid.com/istockphoto/banner/banner3.jpg">
            <a:extLst>
              <a:ext uri="{FF2B5EF4-FFF2-40B4-BE49-F238E27FC236}">
                <a16:creationId xmlns:a16="http://schemas.microsoft.com/office/drawing/2014/main" id="{22476C87-0A1D-4EE2-A5C5-6918723E8E23}"/>
              </a:ext>
            </a:extLst>
          </p:cNvPr>
          <p:cNvPicPr>
            <a:picLocks noGrp="1" noChangeAspect="1"/>
          </p:cNvPicPr>
          <p:nvPr>
            <p:ph sz="half" idx="4294967295"/>
          </p:nvPr>
        </p:nvPicPr>
        <p:blipFill>
          <a:blip r:embed="rId3"/>
          <a:srcRect l="23594" r="4807"/>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405E5C11-4334-991F-768D-87E7A17A4AF2}"/>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Financial Projections Overview</a:t>
            </a:r>
          </a:p>
          <a:p>
            <a:pPr marL="0" lvl="1" indent="0">
              <a:buNone/>
            </a:pPr>
            <a:r>
              <a:rPr lang="en-US" sz="1400"/>
              <a:t>This section provides an overview of the anticipated financial trajectory for the upcoming years.</a:t>
            </a:r>
          </a:p>
          <a:p>
            <a:pPr marL="0" indent="0">
              <a:spcBef>
                <a:spcPts val="2500"/>
              </a:spcBef>
              <a:buNone/>
            </a:pPr>
            <a:r>
              <a:rPr lang="en-US" sz="1400" b="1"/>
              <a:t>Sustainable Growth Goals</a:t>
            </a:r>
          </a:p>
          <a:p>
            <a:pPr marL="0" lvl="1" indent="0">
              <a:buNone/>
            </a:pPr>
            <a:r>
              <a:rPr lang="en-US" sz="1400"/>
              <a:t>We will outline the specific goals aimed at ensuring sustainable growth in the future.</a:t>
            </a:r>
          </a:p>
          <a:p>
            <a:pPr marL="0" indent="0">
              <a:spcBef>
                <a:spcPts val="2500"/>
              </a:spcBef>
              <a:buNone/>
            </a:pPr>
            <a:r>
              <a:rPr lang="en-US" sz="1400" b="1"/>
              <a:t>Strategic Planning</a:t>
            </a:r>
          </a:p>
          <a:p>
            <a:pPr marL="0" lvl="1" indent="0">
              <a:buNone/>
            </a:pPr>
            <a:r>
              <a:rPr lang="en-US" sz="1400"/>
              <a:t>Discussing the strategies in place to meet the financial goals and projections outlined.</a:t>
            </a:r>
            <a:endParaRPr lang="en-DK" sz="1400"/>
          </a:p>
        </p:txBody>
      </p:sp>
      <p:sp>
        <p:nvSpPr>
          <p:cNvPr id="3" name="Subtitle 2">
            <a:extLst>
              <a:ext uri="{FF2B5EF4-FFF2-40B4-BE49-F238E27FC236}">
                <a16:creationId xmlns:a16="http://schemas.microsoft.com/office/drawing/2014/main" id="{2E0BE2C3-7F07-57A6-0775-3A97F5E8196A}"/>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3118586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0D4D-BB50-87DF-B42A-00714A2E4E46}"/>
              </a:ext>
            </a:extLst>
          </p:cNvPr>
          <p:cNvSpPr>
            <a:spLocks noGrp="1"/>
          </p:cNvSpPr>
          <p:nvPr>
            <p:ph type="ctrTitle"/>
          </p:nvPr>
        </p:nvSpPr>
        <p:spPr/>
        <p:txBody>
          <a:bodyPr anchor="b">
            <a:normAutofit/>
          </a:bodyPr>
          <a:lstStyle/>
          <a:p>
            <a:pPr algn="l"/>
            <a:r>
              <a:rPr lang="en-DK" sz="7400" dirty="0"/>
              <a:t>Products and Services</a:t>
            </a:r>
          </a:p>
        </p:txBody>
      </p:sp>
      <p:sp>
        <p:nvSpPr>
          <p:cNvPr id="3" name="Subtitle 2">
            <a:extLst>
              <a:ext uri="{FF2B5EF4-FFF2-40B4-BE49-F238E27FC236}">
                <a16:creationId xmlns:a16="http://schemas.microsoft.com/office/drawing/2014/main" id="{8AECDEB3-0A53-AAB0-A13A-EDA7C81B966F}"/>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10707977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3CF18-E77D-CCC3-216F-0C4A97730D5B}"/>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Agenda Overview</a:t>
            </a:r>
          </a:p>
        </p:txBody>
      </p:sp>
      <p:sp>
        <p:nvSpPr>
          <p:cNvPr id="4" name="Content Placeholder 3">
            <a:extLst>
              <a:ext uri="{FF2B5EF4-FFF2-40B4-BE49-F238E27FC236}">
                <a16:creationId xmlns:a16="http://schemas.microsoft.com/office/drawing/2014/main" id="{2008B58E-B59D-74DB-399A-BD2E28F1AE1C}"/>
              </a:ext>
            </a:extLst>
          </p:cNvPr>
          <p:cNvSpPr>
            <a:spLocks noGrp="1"/>
          </p:cNvSpPr>
          <p:nvPr>
            <p:ph sz="half" idx="4294967295"/>
            <p:extLst>
              <p:ext uri="{E7BDC344-281C-4309-B0C6-D0EE65EED2A8}">
                <p202:designPr xmlns:p202="http://schemas.microsoft.com/office/powerpoint/2020/02/main">
                  <p202:designTagLst>
                    <p202:designTag name="ARCH:1:CLS" val="BulletedText"/>
                  </p202:designTagLst>
                </p202:designPr>
              </p:ext>
            </p:extLst>
          </p:nvPr>
        </p:nvSpPr>
        <p:spPr>
          <a:xfrm>
            <a:off x="614679" y="2212848"/>
            <a:ext cx="4361688" cy="4096512"/>
          </a:xfrm>
        </p:spPr>
        <p:txBody>
          <a:bodyPr vert="horz" lIns="91440" tIns="45720" rIns="91440" bIns="45720" rtlCol="0">
            <a:normAutofit/>
          </a:bodyPr>
          <a:lstStyle/>
          <a:p>
            <a:r>
              <a:rPr lang="en-US" sz="1800"/>
              <a:t>General Overview</a:t>
            </a:r>
          </a:p>
          <a:p>
            <a:r>
              <a:rPr lang="en-US" sz="1800"/>
              <a:t>Leadership Team</a:t>
            </a:r>
          </a:p>
          <a:p>
            <a:r>
              <a:rPr lang="en-US" sz="1800"/>
              <a:t>Industry Position</a:t>
            </a:r>
          </a:p>
          <a:p>
            <a:r>
              <a:rPr lang="en-US" sz="1800"/>
              <a:t>Financial Performance</a:t>
            </a:r>
          </a:p>
          <a:p>
            <a:r>
              <a:rPr lang="en-US" sz="1800"/>
              <a:t>Products and Services</a:t>
            </a:r>
          </a:p>
          <a:p>
            <a:r>
              <a:rPr lang="en-US" sz="1800"/>
              <a:t>Corporate Social Responsibility</a:t>
            </a:r>
          </a:p>
        </p:txBody>
      </p:sp>
      <p:pic>
        <p:nvPicPr>
          <p:cNvPr id="5" name="Content Placeholder 4" descr="&quot;two young women, sihouetted against an office building.For more photos of young businesswomen downtown, please click&quot;">
            <a:extLst>
              <a:ext uri="{FF2B5EF4-FFF2-40B4-BE49-F238E27FC236}">
                <a16:creationId xmlns:a16="http://schemas.microsoft.com/office/drawing/2014/main" id="{87A819AD-2D8C-48EB-A12D-837C965B6505}"/>
              </a:ext>
            </a:extLst>
          </p:cNvPr>
          <p:cNvPicPr>
            <a:picLocks noGrp="1" noChangeAspect="1"/>
          </p:cNvPicPr>
          <p:nvPr>
            <p:ph sz="half" idx="4294967295"/>
          </p:nvPr>
        </p:nvPicPr>
        <p:blipFill>
          <a:blip r:embed="rId3"/>
          <a:srcRect l="10212" r="27987"/>
          <a:stretch/>
        </p:blipFill>
        <p:spPr>
          <a:xfrm>
            <a:off x="5818632" y="-1"/>
            <a:ext cx="6373368" cy="6857999"/>
          </a:xfrm>
          <a:prstGeom prst="rect">
            <a:avLst/>
          </a:prstGeom>
        </p:spPr>
      </p:pic>
      <p:sp>
        <p:nvSpPr>
          <p:cNvPr id="3" name="Subtitle 2">
            <a:extLst>
              <a:ext uri="{FF2B5EF4-FFF2-40B4-BE49-F238E27FC236}">
                <a16:creationId xmlns:a16="http://schemas.microsoft.com/office/drawing/2014/main" id="{7EEC9186-2486-BDB2-E00F-77D2345E39AB}"/>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3462099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F2EAD-72BE-D5DC-CD56-1280501F98AF}"/>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Overview of Key Products/Services</a:t>
            </a:r>
          </a:p>
        </p:txBody>
      </p:sp>
      <p:sp>
        <p:nvSpPr>
          <p:cNvPr id="4" name="Content Placeholder 3">
            <a:extLst>
              <a:ext uri="{FF2B5EF4-FFF2-40B4-BE49-F238E27FC236}">
                <a16:creationId xmlns:a16="http://schemas.microsoft.com/office/drawing/2014/main" id="{BB55AEB2-2FAF-2126-8960-1EFBC82D1BEE}"/>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Product Range</a:t>
            </a:r>
          </a:p>
          <a:p>
            <a:pPr marL="0" lvl="1" indent="0">
              <a:buNone/>
            </a:pPr>
            <a:r>
              <a:rPr lang="en-US" sz="1400"/>
              <a:t>The company provides a variety of products tailored to different customer needs and preferences.</a:t>
            </a:r>
          </a:p>
          <a:p>
            <a:pPr marL="0" indent="0">
              <a:spcBef>
                <a:spcPts val="2500"/>
              </a:spcBef>
              <a:buNone/>
            </a:pPr>
            <a:r>
              <a:rPr lang="en-US" sz="1400" b="1"/>
              <a:t>Service Offerings</a:t>
            </a:r>
          </a:p>
          <a:p>
            <a:pPr marL="0" lvl="1" indent="0">
              <a:buNone/>
            </a:pPr>
            <a:r>
              <a:rPr lang="en-US" sz="1400"/>
              <a:t>Comprehensive services are available to enhance customer experience and satisfaction.</a:t>
            </a:r>
          </a:p>
          <a:p>
            <a:pPr marL="0" indent="0">
              <a:spcBef>
                <a:spcPts val="2500"/>
              </a:spcBef>
              <a:buNone/>
            </a:pPr>
            <a:r>
              <a:rPr lang="en-US" sz="1400" b="1"/>
              <a:t>Customer-Centric Solutions</a:t>
            </a:r>
          </a:p>
          <a:p>
            <a:pPr marL="0" lvl="1" indent="0">
              <a:buNone/>
            </a:pPr>
            <a:r>
              <a:rPr lang="en-US" sz="1400"/>
              <a:t>Innovative solutions are designed to address specific challenges faced by customers.</a:t>
            </a:r>
            <a:endParaRPr lang="en-DK" sz="1400"/>
          </a:p>
        </p:txBody>
      </p:sp>
      <p:pic>
        <p:nvPicPr>
          <p:cNvPr id="5" name="Content Placeholder 4" descr="Business people in office clothing">
            <a:extLst>
              <a:ext uri="{FF2B5EF4-FFF2-40B4-BE49-F238E27FC236}">
                <a16:creationId xmlns:a16="http://schemas.microsoft.com/office/drawing/2014/main" id="{EFB1F25D-3F81-4E94-9A5D-5262E8B65122}"/>
              </a:ext>
            </a:extLst>
          </p:cNvPr>
          <p:cNvPicPr>
            <a:picLocks noGrp="1" noChangeAspect="1"/>
          </p:cNvPicPr>
          <p:nvPr>
            <p:ph sz="half" idx="4294967295"/>
          </p:nvPr>
        </p:nvPicPr>
        <p:blipFill>
          <a:blip r:embed="rId3"/>
          <a:srcRect b="5543"/>
          <a:stretch/>
        </p:blipFill>
        <p:spPr>
          <a:xfrm>
            <a:off x="7345680" y="10"/>
            <a:ext cx="4846320" cy="6857990"/>
          </a:xfrm>
          <a:prstGeom prst="rect">
            <a:avLst/>
          </a:prstGeom>
        </p:spPr>
      </p:pic>
      <p:sp>
        <p:nvSpPr>
          <p:cNvPr id="3" name="Subtitle 2">
            <a:extLst>
              <a:ext uri="{FF2B5EF4-FFF2-40B4-BE49-F238E27FC236}">
                <a16:creationId xmlns:a16="http://schemas.microsoft.com/office/drawing/2014/main" id="{6EF0BD84-8CBE-D31C-51C2-667082AC2FE6}"/>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3674780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DDC434-1068-011D-32B1-C1C66225C9DB}"/>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Unique Selling Points</a:t>
            </a:r>
          </a:p>
        </p:txBody>
      </p:sp>
      <p:sp>
        <p:nvSpPr>
          <p:cNvPr id="4" name="Content Placeholder 3">
            <a:extLst>
              <a:ext uri="{FF2B5EF4-FFF2-40B4-BE49-F238E27FC236}">
                <a16:creationId xmlns:a16="http://schemas.microsoft.com/office/drawing/2014/main" id="{8CC7E847-109A-DF43-7F12-8CFB530DD091}"/>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Differentiation Strategy</a:t>
            </a:r>
          </a:p>
          <a:p>
            <a:pPr marL="0" lvl="1" indent="0">
              <a:buNone/>
            </a:pPr>
            <a:r>
              <a:rPr lang="en-US" sz="1400"/>
              <a:t>The company’s differentiation strategy focuses on unique features that competitors do not offer, attracting customers.</a:t>
            </a:r>
          </a:p>
          <a:p>
            <a:pPr marL="0" indent="0">
              <a:spcBef>
                <a:spcPts val="2500"/>
              </a:spcBef>
              <a:buNone/>
            </a:pPr>
            <a:r>
              <a:rPr lang="en-US" sz="1400" b="1"/>
              <a:t>Customer Engagement</a:t>
            </a:r>
          </a:p>
          <a:p>
            <a:pPr marL="0" lvl="1" indent="0">
              <a:buNone/>
            </a:pPr>
            <a:r>
              <a:rPr lang="en-US" sz="1400"/>
              <a:t>Enhanced customer engagement through personalized services fosters loyalty and sets the company apart in the market.</a:t>
            </a:r>
          </a:p>
          <a:p>
            <a:pPr marL="0" indent="0">
              <a:spcBef>
                <a:spcPts val="2500"/>
              </a:spcBef>
              <a:buNone/>
            </a:pPr>
            <a:r>
              <a:rPr lang="en-US" sz="1400" b="1"/>
              <a:t>Brand Reputation</a:t>
            </a:r>
          </a:p>
          <a:p>
            <a:pPr marL="0" lvl="1" indent="0">
              <a:buNone/>
            </a:pPr>
            <a:r>
              <a:rPr lang="en-US" sz="1400"/>
              <a:t>A strong brand reputation built on quality and reliability attracts new customers and retains existing ones.</a:t>
            </a:r>
            <a:endParaRPr lang="en-DK" sz="1400"/>
          </a:p>
        </p:txBody>
      </p:sp>
      <p:pic>
        <p:nvPicPr>
          <p:cNvPr id="5" name="Content Placeholder 4" descr="Thinking progress, searching for idea. Businessman in a black suite with gears (progress symbol) instead of head. From small to medium and big. Arrow pointing from one to another.">
            <a:extLst>
              <a:ext uri="{FF2B5EF4-FFF2-40B4-BE49-F238E27FC236}">
                <a16:creationId xmlns:a16="http://schemas.microsoft.com/office/drawing/2014/main" id="{AF787673-77CF-437B-B126-C1E77DB630AC}"/>
              </a:ext>
            </a:extLst>
          </p:cNvPr>
          <p:cNvPicPr>
            <a:picLocks noGrp="1" noChangeAspect="1"/>
          </p:cNvPicPr>
          <p:nvPr>
            <p:ph sz="half" idx="4294967295"/>
          </p:nvPr>
        </p:nvPicPr>
        <p:blipFill>
          <a:blip r:embed="rId3"/>
          <a:srcRect l="29656" r="23174" b="-1"/>
          <a:stretch/>
        </p:blipFill>
        <p:spPr>
          <a:xfrm>
            <a:off x="7345680" y="10"/>
            <a:ext cx="4846320" cy="6857990"/>
          </a:xfrm>
          <a:prstGeom prst="rect">
            <a:avLst/>
          </a:prstGeom>
        </p:spPr>
      </p:pic>
      <p:sp>
        <p:nvSpPr>
          <p:cNvPr id="3" name="Subtitle 2">
            <a:extLst>
              <a:ext uri="{FF2B5EF4-FFF2-40B4-BE49-F238E27FC236}">
                <a16:creationId xmlns:a16="http://schemas.microsoft.com/office/drawing/2014/main" id="{6C8CFE62-F731-C3F1-D991-21CAEE5BC0A1}"/>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258715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7A06B-8DCD-66F3-677E-543DAEBC015A}"/>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Customer Base and Satisfaction</a:t>
            </a:r>
          </a:p>
        </p:txBody>
      </p:sp>
      <p:pic>
        <p:nvPicPr>
          <p:cNvPr id="5" name="Content Placeholder 4" descr="Figurines around the word of customers.">
            <a:extLst>
              <a:ext uri="{FF2B5EF4-FFF2-40B4-BE49-F238E27FC236}">
                <a16:creationId xmlns:a16="http://schemas.microsoft.com/office/drawing/2014/main" id="{C6181653-A82B-438D-837C-40D5B40F8DBD}"/>
              </a:ext>
            </a:extLst>
          </p:cNvPr>
          <p:cNvPicPr>
            <a:picLocks noGrp="1" noChangeAspect="1"/>
          </p:cNvPicPr>
          <p:nvPr>
            <p:ph sz="half" idx="4294967295"/>
          </p:nvPr>
        </p:nvPicPr>
        <p:blipFill>
          <a:blip r:embed="rId3"/>
          <a:srcRect l="4534"/>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D5AE0E57-6F88-6293-75B0-4D0655F5FF2A}"/>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Customer Demographics</a:t>
            </a:r>
          </a:p>
          <a:p>
            <a:pPr marL="0" lvl="1" indent="0">
              <a:buNone/>
            </a:pPr>
            <a:r>
              <a:rPr lang="en-US" sz="1400"/>
              <a:t>Analyzing the demographics of the customer base helps tailor services and marketing strategies effectively.</a:t>
            </a:r>
          </a:p>
          <a:p>
            <a:pPr marL="0" indent="0">
              <a:spcBef>
                <a:spcPts val="2500"/>
              </a:spcBef>
              <a:buNone/>
            </a:pPr>
            <a:r>
              <a:rPr lang="en-US" sz="1400" b="1"/>
              <a:t>Customer Satisfaction Insights</a:t>
            </a:r>
          </a:p>
          <a:p>
            <a:pPr marL="0" lvl="1" indent="0">
              <a:buNone/>
            </a:pPr>
            <a:r>
              <a:rPr lang="en-US" sz="1400"/>
              <a:t>Evaluating customer satisfaction levels provides insights into areas for improvement and enhancement of services.</a:t>
            </a:r>
          </a:p>
          <a:p>
            <a:pPr marL="0" indent="0">
              <a:spcBef>
                <a:spcPts val="2500"/>
              </a:spcBef>
              <a:buNone/>
            </a:pPr>
            <a:r>
              <a:rPr lang="en-US" sz="1400" b="1"/>
              <a:t>Importance of Feedback</a:t>
            </a:r>
          </a:p>
          <a:p>
            <a:pPr marL="0" lvl="1" indent="0">
              <a:buNone/>
            </a:pPr>
            <a:r>
              <a:rPr lang="en-US" sz="1400"/>
              <a:t>Customer feedback is vital for understanding their needs and improving overall experiences with the company.</a:t>
            </a:r>
            <a:endParaRPr lang="en-DK" sz="1400"/>
          </a:p>
        </p:txBody>
      </p:sp>
      <p:sp>
        <p:nvSpPr>
          <p:cNvPr id="3" name="Subtitle 2">
            <a:extLst>
              <a:ext uri="{FF2B5EF4-FFF2-40B4-BE49-F238E27FC236}">
                <a16:creationId xmlns:a16="http://schemas.microsoft.com/office/drawing/2014/main" id="{ABD0B80E-10D4-1B50-8D68-A56348603A01}"/>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398605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42CB3A48-0494-17F8-33AE-568D7B6BE430}"/>
              </a:ext>
            </a:extLst>
          </p:cNvPr>
          <p:cNvSpPr>
            <a:spLocks noGrp="1"/>
          </p:cNvSpPr>
          <p:nvPr>
            <p:ph type="ctrTitle" idx="4294967295"/>
          </p:nvPr>
        </p:nvSpPr>
        <p:spPr>
          <a:xfrm>
            <a:off x="277091" y="1814321"/>
            <a:ext cx="7772400" cy="4560920"/>
          </a:xfrm>
        </p:spPr>
        <p:txBody>
          <a:bodyPr anchor="b">
            <a:normAutofit/>
          </a:bodyPr>
          <a:lstStyle/>
          <a:p>
            <a:pPr algn="l"/>
            <a:r>
              <a:rPr lang="en-DK" sz="7400"/>
              <a:t>Corporate Social Responsibility</a:t>
            </a:r>
          </a:p>
        </p:txBody>
      </p:sp>
      <p:sp>
        <p:nvSpPr>
          <p:cNvPr id="3" name="Subtitle 2">
            <a:extLst>
              <a:ext uri="{FF2B5EF4-FFF2-40B4-BE49-F238E27FC236}">
                <a16:creationId xmlns:a16="http://schemas.microsoft.com/office/drawing/2014/main" id="{118505CA-F8AE-6356-B038-007FA648656E}"/>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15959834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B31DB3C-0629-752D-9B36-CD30D5A7C70B}"/>
              </a:ext>
            </a:extLst>
          </p:cNvPr>
          <p:cNvSpPr>
            <a:spLocks noGrp="1"/>
          </p:cNvSpPr>
          <p:nvPr>
            <p:ph type="title"/>
          </p:nvPr>
        </p:nvSpPr>
        <p:spPr>
          <a:xfrm>
            <a:off x="614679" y="548639"/>
            <a:ext cx="3977640" cy="5719640"/>
          </a:xfrm>
        </p:spPr>
        <p:txBody>
          <a:bodyPr anchor="t">
            <a:normAutofit/>
          </a:bodyPr>
          <a:lstStyle/>
          <a:p>
            <a:r>
              <a:rPr lang="en-DK"/>
              <a:t>Sustainability Initiatives</a:t>
            </a:r>
          </a:p>
        </p:txBody>
      </p:sp>
      <p:graphicFrame>
        <p:nvGraphicFramePr>
          <p:cNvPr id="4" name="Content Placeholder 4">
            <a:extLst>
              <a:ext uri="{FF2B5EF4-FFF2-40B4-BE49-F238E27FC236}">
                <a16:creationId xmlns:a16="http://schemas.microsoft.com/office/drawing/2014/main" id="{CA2F2F26-72E0-47D1-BE02-3737CB9F8FC1}"/>
              </a:ext>
            </a:extLst>
          </p:cNvPr>
          <p:cNvGraphicFramePr>
            <a:graphicFrameLocks noGrp="1"/>
          </p:cNvGraphicFramePr>
          <p:nvPr>
            <p:ph idx="1"/>
            <p:extLst>
              <p:ext uri="{D42A27DB-BD31-4B8C-83A1-F6EECF244321}">
                <p14:modId xmlns:p14="http://schemas.microsoft.com/office/powerpoint/2010/main" val="333226452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itle 2">
            <a:extLst>
              <a:ext uri="{FF2B5EF4-FFF2-40B4-BE49-F238E27FC236}">
                <a16:creationId xmlns:a16="http://schemas.microsoft.com/office/drawing/2014/main" id="{BCB772DF-FB9F-6AE2-51E9-95E3BF146E5C}"/>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3056787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1" nodeType="withEffect">
                                  <p:stCondLst>
                                    <p:cond delay="25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CB212-E2A2-FEAE-721E-96D3D72EEC39}"/>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b="1" kern="1200">
                <a:solidFill>
                  <a:schemeClr val="tx1"/>
                </a:solidFill>
                <a:latin typeface="+mj-lt"/>
                <a:ea typeface="+mj-ea"/>
                <a:cs typeface="+mj-cs"/>
              </a:rPr>
              <a:t>Community Engagement</a:t>
            </a:r>
          </a:p>
        </p:txBody>
      </p:sp>
      <p:pic>
        <p:nvPicPr>
          <p:cNvPr id="5" name="Content Placeholder 4" descr="Teacher hands student a Dell Latitude 3100 in a classroom setting with other teacher and student interacting in background, all wearing masks. Keywords: Hybrid Learning, Classroom, Education table woman">
            <a:extLst>
              <a:ext uri="{FF2B5EF4-FFF2-40B4-BE49-F238E27FC236}">
                <a16:creationId xmlns:a16="http://schemas.microsoft.com/office/drawing/2014/main" id="{0022ECC3-6125-4EEC-A204-BF7D4966369B}"/>
              </a:ext>
            </a:extLst>
          </p:cNvPr>
          <p:cNvPicPr>
            <a:picLocks noGrp="1" noChangeAspect="1"/>
          </p:cNvPicPr>
          <p:nvPr>
            <p:ph sz="half" idx="4294967295"/>
          </p:nvPr>
        </p:nvPicPr>
        <p:blipFill>
          <a:blip r:embed="rId3"/>
          <a:stretch>
            <a:fillRect/>
          </a:stretch>
        </p:blipFill>
        <p:spPr>
          <a:xfrm>
            <a:off x="614678" y="2441274"/>
            <a:ext cx="5090588" cy="3817941"/>
          </a:xfrm>
          <a:prstGeom prst="rect">
            <a:avLst/>
          </a:prstGeom>
        </p:spPr>
      </p:pic>
      <p:sp>
        <p:nvSpPr>
          <p:cNvPr id="4" name="Content Placeholder 3">
            <a:extLst>
              <a:ext uri="{FF2B5EF4-FFF2-40B4-BE49-F238E27FC236}">
                <a16:creationId xmlns:a16="http://schemas.microsoft.com/office/drawing/2014/main" id="{CA06EE07-DD63-C8D6-AAF4-193AECBDF890}"/>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None/>
            </a:pPr>
            <a:r>
              <a:rPr lang="en-US" sz="1400" b="1"/>
              <a:t>Building Relationships</a:t>
            </a:r>
          </a:p>
          <a:p>
            <a:pPr marL="0" lvl="1" indent="0">
              <a:buNone/>
            </a:pPr>
            <a:r>
              <a:rPr lang="en-US" sz="1400"/>
              <a:t>Engaging with the community fosters strong relationships and trust, essential for successful partnerships.</a:t>
            </a:r>
          </a:p>
          <a:p>
            <a:pPr marL="0" indent="0">
              <a:spcBef>
                <a:spcPts val="2500"/>
              </a:spcBef>
              <a:buNone/>
            </a:pPr>
            <a:r>
              <a:rPr lang="en-US" sz="1400" b="1"/>
              <a:t>Community Activities</a:t>
            </a:r>
          </a:p>
          <a:p>
            <a:pPr marL="0" lvl="1" indent="0">
              <a:buNone/>
            </a:pPr>
            <a:r>
              <a:rPr lang="en-US" sz="1400"/>
              <a:t>A variety of community engagement activities can include workshops, events, and volunteer opportunities.</a:t>
            </a:r>
          </a:p>
          <a:p>
            <a:pPr marL="0" indent="0">
              <a:spcBef>
                <a:spcPts val="2500"/>
              </a:spcBef>
              <a:buNone/>
            </a:pPr>
            <a:r>
              <a:rPr lang="en-US" sz="1400" b="1"/>
              <a:t>Partnerships for Impact</a:t>
            </a:r>
          </a:p>
          <a:p>
            <a:pPr marL="0" lvl="1" indent="0">
              <a:buNone/>
            </a:pPr>
            <a:r>
              <a:rPr lang="en-US" sz="1400"/>
              <a:t>Collaborative partnerships with local organizations and stakeholders can amplify community engagement efforts.</a:t>
            </a:r>
            <a:endParaRPr lang="en-DK" sz="1400"/>
          </a:p>
        </p:txBody>
      </p:sp>
      <p:sp>
        <p:nvSpPr>
          <p:cNvPr id="3" name="Subtitle 2">
            <a:extLst>
              <a:ext uri="{FF2B5EF4-FFF2-40B4-BE49-F238E27FC236}">
                <a16:creationId xmlns:a16="http://schemas.microsoft.com/office/drawing/2014/main" id="{47198E1B-FB03-3C5A-774F-09484522F332}"/>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73576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812B2AA-2B15-D622-11FC-EC4DF8CFC21D}"/>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Corporate Philanthropy</a:t>
            </a:r>
          </a:p>
        </p:txBody>
      </p:sp>
      <p:pic>
        <p:nvPicPr>
          <p:cNvPr id="5" name="Content Placeholder 4" descr="african kids holding their hands in a huddle">
            <a:extLst>
              <a:ext uri="{FF2B5EF4-FFF2-40B4-BE49-F238E27FC236}">
                <a16:creationId xmlns:a16="http://schemas.microsoft.com/office/drawing/2014/main" id="{495D606B-6687-4EBE-8545-4572B187258C}"/>
              </a:ext>
            </a:extLst>
          </p:cNvPr>
          <p:cNvPicPr>
            <a:picLocks noGrp="1" noChangeAspect="1"/>
          </p:cNvPicPr>
          <p:nvPr>
            <p:ph sz="half" idx="4294967295"/>
          </p:nvPr>
        </p:nvPicPr>
        <p:blipFill>
          <a:blip r:embed="rId3"/>
          <a:srcRect l="6852" r="20391" b="-1"/>
          <a:stretch/>
        </p:blipFill>
        <p:spPr>
          <a:xfrm>
            <a:off x="731521" y="2011679"/>
            <a:ext cx="4684352" cy="4297680"/>
          </a:xfrm>
          <a:prstGeom prst="rect">
            <a:avLst/>
          </a:prstGeom>
        </p:spPr>
      </p:pic>
      <p:sp>
        <p:nvSpPr>
          <p:cNvPr id="4" name="Content Placeholder 3">
            <a:extLst>
              <a:ext uri="{FF2B5EF4-FFF2-40B4-BE49-F238E27FC236}">
                <a16:creationId xmlns:a16="http://schemas.microsoft.com/office/drawing/2014/main" id="{E85DE4EA-731A-0A77-24FA-395AD650BAAD}"/>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Importance of Corporate Philanthropy</a:t>
            </a:r>
          </a:p>
          <a:p>
            <a:pPr marL="0" lvl="1" indent="0">
              <a:buNone/>
            </a:pPr>
            <a:r>
              <a:rPr lang="en-US" sz="1400"/>
              <a:t>Corporate philanthropy enhances a company’s image while contributing positively to society and the environment.</a:t>
            </a:r>
          </a:p>
          <a:p>
            <a:pPr marL="0" indent="0">
              <a:spcBef>
                <a:spcPts val="2500"/>
              </a:spcBef>
              <a:buNone/>
            </a:pPr>
            <a:r>
              <a:rPr lang="en-US" sz="1400" b="1"/>
              <a:t>Impact on Communities</a:t>
            </a:r>
          </a:p>
          <a:p>
            <a:pPr marL="0" lvl="1" indent="0">
              <a:buNone/>
            </a:pPr>
            <a:r>
              <a:rPr lang="en-US" sz="1400"/>
              <a:t>Philanthropic efforts provide essential support to community programs, education, and healthcare initiatives.</a:t>
            </a:r>
          </a:p>
          <a:p>
            <a:pPr marL="0" indent="0">
              <a:spcBef>
                <a:spcPts val="2500"/>
              </a:spcBef>
              <a:buNone/>
            </a:pPr>
            <a:r>
              <a:rPr lang="en-US" sz="1400" b="1"/>
              <a:t>Employee Engagement</a:t>
            </a:r>
          </a:p>
          <a:p>
            <a:pPr marL="0" lvl="1" indent="0">
              <a:buNone/>
            </a:pPr>
            <a:r>
              <a:rPr lang="en-US" sz="1400"/>
              <a:t>Engaging employees in philanthropic activities boosts morale and fosters teamwork and collaboration.</a:t>
            </a:r>
          </a:p>
          <a:p>
            <a:pPr marL="0" indent="0">
              <a:spcBef>
                <a:spcPts val="2500"/>
              </a:spcBef>
              <a:buNone/>
            </a:pPr>
            <a:r>
              <a:rPr lang="en-US" sz="1400" b="1"/>
              <a:t>Long-term Sustainability</a:t>
            </a:r>
          </a:p>
          <a:p>
            <a:pPr marL="0" lvl="1" indent="0">
              <a:buNone/>
            </a:pPr>
            <a:r>
              <a:rPr lang="en-US" sz="1400"/>
              <a:t>Corporate philanthropy contributes to sustainable development by addressing social issues and environmental challenges.</a:t>
            </a:r>
            <a:endParaRPr lang="en-DK" sz="1400"/>
          </a:p>
        </p:txBody>
      </p:sp>
      <p:sp>
        <p:nvSpPr>
          <p:cNvPr id="3" name="Subtitle 2">
            <a:extLst>
              <a:ext uri="{FF2B5EF4-FFF2-40B4-BE49-F238E27FC236}">
                <a16:creationId xmlns:a16="http://schemas.microsoft.com/office/drawing/2014/main" id="{12726092-E0D7-1728-A8DB-52EB6C2FBF20}"/>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4946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F1E8C7D-8ABD-4E75-93F4-6742914DD85D}"/>
              </a:ext>
            </a:extLst>
          </p:cNvPr>
          <p:cNvSpPr>
            <a:spLocks noGrp="1"/>
          </p:cNvSpPr>
          <p:nvPr>
            <p:ph type="title"/>
          </p:nvPr>
        </p:nvSpPr>
        <p:spPr>
          <a:xfrm>
            <a:off x="612648" y="1847088"/>
            <a:ext cx="7344336" cy="1133856"/>
          </a:xfrm>
        </p:spPr>
        <p:txBody>
          <a:bodyPr anchor="b">
            <a:normAutofit/>
          </a:bodyPr>
          <a:lstStyle/>
          <a:p>
            <a:r>
              <a:rPr lang="en-DK" sz="6000"/>
              <a:t>Conclusion</a:t>
            </a:r>
          </a:p>
        </p:txBody>
      </p:sp>
      <p:graphicFrame>
        <p:nvGraphicFramePr>
          <p:cNvPr id="9" name="Content Placeholder 2">
            <a:extLst>
              <a:ext uri="{FF2B5EF4-FFF2-40B4-BE49-F238E27FC236}">
                <a16:creationId xmlns:a16="http://schemas.microsoft.com/office/drawing/2014/main" id="{9D23260C-65F4-6434-5C49-8087BFDF4906}"/>
              </a:ext>
            </a:extLst>
          </p:cNvPr>
          <p:cNvGraphicFramePr>
            <a:graphicFrameLocks noGrp="1"/>
          </p:cNvGraphicFramePr>
          <p:nvPr>
            <p:ph idx="1"/>
            <p:extLst>
              <p:ext uri="{D42A27DB-BD31-4B8C-83A1-F6EECF244321}">
                <p14:modId xmlns:p14="http://schemas.microsoft.com/office/powerpoint/2010/main" val="151471010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ubtitle 2">
            <a:extLst>
              <a:ext uri="{FF2B5EF4-FFF2-40B4-BE49-F238E27FC236}">
                <a16:creationId xmlns:a16="http://schemas.microsoft.com/office/drawing/2014/main" id="{89D4AF90-43DF-98C6-290E-792B4E718F4A}"/>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2190632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1" nodeType="withEffect">
                                  <p:stCondLst>
                                    <p:cond delay="25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4A810182-F9C9-E9DE-AC3C-E7CD09F1CDD0}"/>
              </a:ext>
            </a:extLst>
          </p:cNvPr>
          <p:cNvSpPr>
            <a:spLocks noGrp="1"/>
          </p:cNvSpPr>
          <p:nvPr>
            <p:ph type="ctrTitle" idx="4294967295"/>
          </p:nvPr>
        </p:nvSpPr>
        <p:spPr>
          <a:xfrm>
            <a:off x="277091" y="1814321"/>
            <a:ext cx="7772400" cy="4560920"/>
          </a:xfrm>
        </p:spPr>
        <p:txBody>
          <a:bodyPr anchor="b">
            <a:normAutofit/>
          </a:bodyPr>
          <a:lstStyle/>
          <a:p>
            <a:pPr algn="l"/>
            <a:r>
              <a:rPr lang="en-DK" sz="7400"/>
              <a:t>General Overview</a:t>
            </a:r>
          </a:p>
        </p:txBody>
      </p:sp>
      <p:sp>
        <p:nvSpPr>
          <p:cNvPr id="3" name="Subtitle 2">
            <a:extLst>
              <a:ext uri="{FF2B5EF4-FFF2-40B4-BE49-F238E27FC236}">
                <a16:creationId xmlns:a16="http://schemas.microsoft.com/office/drawing/2014/main" id="{FC66F0B7-11C8-3364-6F6D-7BE399D83528}"/>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28118996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FF69F-0623-C6C1-44F6-366387A3CABD}"/>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Company History and Background</a:t>
            </a:r>
          </a:p>
        </p:txBody>
      </p:sp>
      <p:sp>
        <p:nvSpPr>
          <p:cNvPr id="4" name="Content Placeholder 3">
            <a:extLst>
              <a:ext uri="{FF2B5EF4-FFF2-40B4-BE49-F238E27FC236}">
                <a16:creationId xmlns:a16="http://schemas.microsoft.com/office/drawing/2014/main" id="{09BAFC8F-9413-85C5-0127-5827A3A44050}"/>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dirty="0"/>
              <a:t>{{Company History and Background}}</a:t>
            </a:r>
            <a:endParaRPr lang="en-US" dirty="0"/>
          </a:p>
        </p:txBody>
      </p:sp>
      <p:pic>
        <p:nvPicPr>
          <p:cNvPr id="5" name="Content Placeholder 4" descr="Shot of a businessman holding on to a bunch of cryptocurrency balloons on top of a graph against a white background">
            <a:extLst>
              <a:ext uri="{FF2B5EF4-FFF2-40B4-BE49-F238E27FC236}">
                <a16:creationId xmlns:a16="http://schemas.microsoft.com/office/drawing/2014/main" id="{08D7BEF2-86DB-4B76-A0A0-F1A159116149}"/>
              </a:ext>
            </a:extLst>
          </p:cNvPr>
          <p:cNvPicPr>
            <a:picLocks noGrp="1" noChangeAspect="1"/>
          </p:cNvPicPr>
          <p:nvPr>
            <p:ph sz="half" idx="4294967295"/>
          </p:nvPr>
        </p:nvPicPr>
        <p:blipFill>
          <a:blip r:embed="rId3"/>
          <a:srcRect l="38559" r="844" b="-1"/>
          <a:stretch/>
        </p:blipFill>
        <p:spPr>
          <a:xfrm>
            <a:off x="7345680" y="10"/>
            <a:ext cx="4846320" cy="6857990"/>
          </a:xfrm>
          <a:prstGeom prst="rect">
            <a:avLst/>
          </a:prstGeom>
        </p:spPr>
      </p:pic>
      <p:sp>
        <p:nvSpPr>
          <p:cNvPr id="3" name="Subtitle 2">
            <a:extLst>
              <a:ext uri="{FF2B5EF4-FFF2-40B4-BE49-F238E27FC236}">
                <a16:creationId xmlns:a16="http://schemas.microsoft.com/office/drawing/2014/main" id="{7FE15F58-0556-9475-F5C9-A37623D564D9}"/>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3973349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46FCA-B449-AE7A-40D6-80F56D496701}"/>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Mission and Vision Statements</a:t>
            </a:r>
          </a:p>
        </p:txBody>
      </p:sp>
      <p:pic>
        <p:nvPicPr>
          <p:cNvPr id="5" name="Content Placeholder 4" descr="Business team around the word of business.">
            <a:extLst>
              <a:ext uri="{FF2B5EF4-FFF2-40B4-BE49-F238E27FC236}">
                <a16:creationId xmlns:a16="http://schemas.microsoft.com/office/drawing/2014/main" id="{1BE5010D-65FA-495D-9C06-D152D6D5BB99}"/>
              </a:ext>
            </a:extLst>
          </p:cNvPr>
          <p:cNvPicPr>
            <a:picLocks noGrp="1" noChangeAspect="1"/>
          </p:cNvPicPr>
          <p:nvPr>
            <p:ph sz="half" idx="4294967295"/>
          </p:nvPr>
        </p:nvPicPr>
        <p:blipFill>
          <a:blip r:embed="rId3"/>
          <a:srcRect l="4534"/>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1F09BD52-799C-0B14-2E50-FCEF089DF91D}"/>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Purpose of Mission Statement</a:t>
            </a:r>
          </a:p>
          <a:p>
            <a:pPr marL="0" lvl="1" indent="0">
              <a:buNone/>
            </a:pPr>
            <a:r>
              <a:rPr lang="en-US" sz="1400"/>
              <a:t>The mission statement articulates the core purpose of the company, outlining its primary objectives and values.</a:t>
            </a:r>
          </a:p>
          <a:p>
            <a:pPr marL="0" indent="0">
              <a:spcBef>
                <a:spcPts val="2500"/>
              </a:spcBef>
              <a:buNone/>
            </a:pPr>
            <a:r>
              <a:rPr lang="en-US" sz="1400" b="1"/>
              <a:t>Vision Statement Aspirations</a:t>
            </a:r>
          </a:p>
          <a:p>
            <a:pPr marL="0" lvl="1" indent="0">
              <a:buNone/>
            </a:pPr>
            <a:r>
              <a:rPr lang="en-US" sz="1400"/>
              <a:t>The vision statement expresses the long-term aspirations of the company, serving as a source of inspiration and motivation.</a:t>
            </a:r>
          </a:p>
          <a:p>
            <a:pPr marL="0" indent="0">
              <a:spcBef>
                <a:spcPts val="2500"/>
              </a:spcBef>
              <a:buNone/>
            </a:pPr>
            <a:r>
              <a:rPr lang="en-US" sz="1400" b="1"/>
              <a:t>Guiding Strategic Decisions</a:t>
            </a:r>
          </a:p>
          <a:p>
            <a:pPr marL="0" lvl="1" indent="0">
              <a:buNone/>
            </a:pPr>
            <a:r>
              <a:rPr lang="en-US" sz="1400"/>
              <a:t>These statements serve as a framework for strategic decision-making, influencing the direction and priorities of the company.</a:t>
            </a:r>
            <a:endParaRPr lang="en-DK" sz="1400"/>
          </a:p>
        </p:txBody>
      </p:sp>
      <p:sp>
        <p:nvSpPr>
          <p:cNvPr id="3" name="Subtitle 2">
            <a:extLst>
              <a:ext uri="{FF2B5EF4-FFF2-40B4-BE49-F238E27FC236}">
                <a16:creationId xmlns:a16="http://schemas.microsoft.com/office/drawing/2014/main" id="{5039CBCC-0FA1-003A-D40F-F4E338471789}"/>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197153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EB2DDE-ED38-6383-76FB-C3F808B4A237}"/>
              </a:ext>
            </a:extLst>
          </p:cNvPr>
          <p:cNvSpPr>
            <a:spLocks noGrp="1"/>
          </p:cNvSpPr>
          <p:nvPr>
            <p:ph type="title"/>
          </p:nvPr>
        </p:nvSpPr>
        <p:spPr>
          <a:xfrm>
            <a:off x="612648" y="600075"/>
            <a:ext cx="6035040" cy="692012"/>
          </a:xfrm>
        </p:spPr>
        <p:txBody>
          <a:bodyPr vert="horz" lIns="91440" tIns="45720" rIns="91440" bIns="45720" rtlCol="0" anchor="b">
            <a:normAutofit/>
          </a:bodyPr>
          <a:lstStyle/>
          <a:p>
            <a:r>
              <a:rPr lang="en-US" b="1" kern="1200" dirty="0">
                <a:solidFill>
                  <a:schemeClr val="tx1"/>
                </a:solidFill>
                <a:latin typeface="+mj-lt"/>
                <a:ea typeface="+mj-ea"/>
                <a:cs typeface="+mj-cs"/>
              </a:rPr>
              <a:t>Industry insights</a:t>
            </a:r>
          </a:p>
        </p:txBody>
      </p:sp>
      <p:sp>
        <p:nvSpPr>
          <p:cNvPr id="4" name="Content Placeholder 3">
            <a:extLst>
              <a:ext uri="{FF2B5EF4-FFF2-40B4-BE49-F238E27FC236}">
                <a16:creationId xmlns:a16="http://schemas.microsoft.com/office/drawing/2014/main" id="{41D2C324-4384-AB64-1E4B-3B0D48F7A080}"/>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563492"/>
            <a:ext cx="6035040" cy="692012"/>
          </a:xfrm>
        </p:spPr>
        <p:txBody>
          <a:bodyPr>
            <a:normAutofit/>
          </a:bodyPr>
          <a:lstStyle/>
          <a:p>
            <a:pPr marL="0" indent="0">
              <a:spcBef>
                <a:spcPts val="2500"/>
              </a:spcBef>
              <a:buNone/>
            </a:pPr>
            <a:r>
              <a:rPr lang="en-US" sz="1400" b="1" dirty="0"/>
              <a:t>Industry: {{Industry}}</a:t>
            </a:r>
          </a:p>
          <a:p>
            <a:pPr marL="0" lvl="1" indent="0">
              <a:buNone/>
            </a:pPr>
            <a:r>
              <a:rPr lang="en-US" sz="1400" dirty="0"/>
              <a:t>Position: {{Position in industry}}</a:t>
            </a:r>
          </a:p>
        </p:txBody>
      </p:sp>
      <p:pic>
        <p:nvPicPr>
          <p:cNvPr id="5" name="Content Placeholder 4" descr="Business team brainstorming">
            <a:extLst>
              <a:ext uri="{FF2B5EF4-FFF2-40B4-BE49-F238E27FC236}">
                <a16:creationId xmlns:a16="http://schemas.microsoft.com/office/drawing/2014/main" id="{6F500044-E254-44F1-B57A-BB8601200F70}"/>
              </a:ext>
            </a:extLst>
          </p:cNvPr>
          <p:cNvPicPr>
            <a:picLocks noGrp="1" noChangeAspect="1"/>
          </p:cNvPicPr>
          <p:nvPr>
            <p:ph sz="half" idx="4294967295"/>
          </p:nvPr>
        </p:nvPicPr>
        <p:blipFill>
          <a:blip r:embed="rId3"/>
          <a:srcRect l="36415" r="16414" b="-1"/>
          <a:stretch/>
        </p:blipFill>
        <p:spPr>
          <a:xfrm>
            <a:off x="7345680" y="10"/>
            <a:ext cx="4846320" cy="6857990"/>
          </a:xfrm>
          <a:prstGeom prst="rect">
            <a:avLst/>
          </a:prstGeom>
        </p:spPr>
      </p:pic>
      <p:sp>
        <p:nvSpPr>
          <p:cNvPr id="3" name="Subtitle 2">
            <a:extLst>
              <a:ext uri="{FF2B5EF4-FFF2-40B4-BE49-F238E27FC236}">
                <a16:creationId xmlns:a16="http://schemas.microsoft.com/office/drawing/2014/main" id="{193E137E-506F-B239-79A0-671353328BEE}"/>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
        <p:nvSpPr>
          <p:cNvPr id="7" name="Content Placeholder 3">
            <a:extLst>
              <a:ext uri="{FF2B5EF4-FFF2-40B4-BE49-F238E27FC236}">
                <a16:creationId xmlns:a16="http://schemas.microsoft.com/office/drawing/2014/main" id="{90A45844-9F81-5E2A-FECA-60AE2A6EF25E}"/>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526908"/>
            <a:ext cx="6035040" cy="3686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500"/>
              </a:spcBef>
              <a:buFont typeface="Arial" panose="020B0604020202020204" pitchFamily="34" charset="0"/>
              <a:buNone/>
            </a:pPr>
            <a:r>
              <a:rPr lang="en-US" sz="1400" b="1" dirty="0"/>
              <a:t>Main competitors:</a:t>
            </a:r>
            <a:endParaRPr lang="en-US" sz="1400" dirty="0"/>
          </a:p>
        </p:txBody>
      </p:sp>
      <p:graphicFrame>
        <p:nvGraphicFramePr>
          <p:cNvPr id="12" name="Table 11">
            <a:extLst>
              <a:ext uri="{FF2B5EF4-FFF2-40B4-BE49-F238E27FC236}">
                <a16:creationId xmlns:a16="http://schemas.microsoft.com/office/drawing/2014/main" id="{20A1D689-3C55-E298-96B2-8CA99F4F3E23}"/>
              </a:ext>
            </a:extLst>
          </p:cNvPr>
          <p:cNvGraphicFramePr>
            <a:graphicFrameLocks noGrp="1"/>
          </p:cNvGraphicFramePr>
          <p:nvPr>
            <p:extLst>
              <p:ext uri="{D42A27DB-BD31-4B8C-83A1-F6EECF244321}">
                <p14:modId xmlns:p14="http://schemas.microsoft.com/office/powerpoint/2010/main" val="3923062841"/>
              </p:ext>
            </p:extLst>
          </p:nvPr>
        </p:nvGraphicFramePr>
        <p:xfrm>
          <a:off x="676348" y="2895599"/>
          <a:ext cx="6218866" cy="271404"/>
        </p:xfrm>
        <a:graphic>
          <a:graphicData uri="http://schemas.openxmlformats.org/drawingml/2006/table">
            <a:tbl>
              <a:tblPr firstRow="1" bandRow="1">
                <a:tableStyleId>{073A0DAA-6AF3-43AB-8588-CEC1D06C72B9}</a:tableStyleId>
              </a:tblPr>
              <a:tblGrid>
                <a:gridCol w="6218866">
                  <a:extLst>
                    <a:ext uri="{9D8B030D-6E8A-4147-A177-3AD203B41FA5}">
                      <a16:colId xmlns:a16="http://schemas.microsoft.com/office/drawing/2014/main" val="441175027"/>
                    </a:ext>
                  </a:extLst>
                </a:gridCol>
              </a:tblGrid>
              <a:tr h="27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r>
                        <a:rPr lang="en-US" sz="1100" dirty="0" err="1"/>
                        <a:t>table_Main</a:t>
                      </a:r>
                      <a:r>
                        <a:rPr lang="en-US" sz="1100" dirty="0"/>
                        <a:t> competitors}}</a:t>
                      </a:r>
                      <a:endParaRPr lang="en-DK" sz="1100" dirty="0"/>
                    </a:p>
                  </a:txBody>
                  <a:tcPr/>
                </a:tc>
                <a:extLst>
                  <a:ext uri="{0D108BD9-81ED-4DB2-BD59-A6C34878D82A}">
                    <a16:rowId xmlns:a16="http://schemas.microsoft.com/office/drawing/2014/main" val="3661598602"/>
                  </a:ext>
                </a:extLst>
              </a:tr>
            </a:tbl>
          </a:graphicData>
        </a:graphic>
      </p:graphicFrame>
    </p:spTree>
    <p:extLst>
      <p:ext uri="{BB962C8B-B14F-4D97-AF65-F5344CB8AC3E}">
        <p14:creationId xmlns:p14="http://schemas.microsoft.com/office/powerpoint/2010/main" val="1584047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250"/>
                                  </p:stCondLst>
                                  <p:iterate>
                                    <p:tmPct val="10000"/>
                                  </p:iterate>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A1A8-0DD1-5AFE-A99E-9D75EB361B6C}"/>
              </a:ext>
            </a:extLst>
          </p:cNvPr>
          <p:cNvSpPr>
            <a:spLocks noGrp="1"/>
          </p:cNvSpPr>
          <p:nvPr>
            <p:ph type="ctrTitle"/>
          </p:nvPr>
        </p:nvSpPr>
        <p:spPr/>
        <p:txBody>
          <a:bodyPr anchor="b">
            <a:normAutofit/>
          </a:bodyPr>
          <a:lstStyle/>
          <a:p>
            <a:pPr algn="l"/>
            <a:r>
              <a:rPr lang="en-US" sz="7400" dirty="0">
                <a:solidFill>
                  <a:schemeClr val="tx1"/>
                </a:solidFill>
              </a:rPr>
              <a:t>Leadership Team</a:t>
            </a:r>
            <a:endParaRPr lang="en-DK" sz="7400" dirty="0">
              <a:solidFill>
                <a:schemeClr val="tx1"/>
              </a:solidFill>
            </a:endParaRPr>
          </a:p>
        </p:txBody>
      </p:sp>
      <p:sp>
        <p:nvSpPr>
          <p:cNvPr id="3" name="Subtitle 2">
            <a:extLst>
              <a:ext uri="{FF2B5EF4-FFF2-40B4-BE49-F238E27FC236}">
                <a16:creationId xmlns:a16="http://schemas.microsoft.com/office/drawing/2014/main" id="{FF2171B1-A8B1-CE9D-D8B2-78D8816CD312}"/>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21448192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A336D-0D31-CDF8-33F9-C591B01F60F5}"/>
              </a:ext>
            </a:extLst>
          </p:cNvPr>
          <p:cNvSpPr>
            <a:spLocks noGrp="1"/>
          </p:cNvSpPr>
          <p:nvPr>
            <p:ph type="title"/>
          </p:nvPr>
        </p:nvSpPr>
        <p:spPr>
          <a:xfrm>
            <a:off x="655320" y="268771"/>
            <a:ext cx="6035040" cy="758272"/>
          </a:xfrm>
        </p:spPr>
        <p:txBody>
          <a:bodyPr vert="horz" lIns="91440" tIns="45720" rIns="91440" bIns="45720" rtlCol="0" anchor="b">
            <a:normAutofit/>
          </a:bodyPr>
          <a:lstStyle/>
          <a:p>
            <a:r>
              <a:rPr lang="en-US" b="1" kern="1200">
                <a:solidFill>
                  <a:schemeClr val="tx1"/>
                </a:solidFill>
                <a:latin typeface="+mj-lt"/>
                <a:ea typeface="+mj-ea"/>
                <a:cs typeface="+mj-cs"/>
              </a:rPr>
              <a:t>Organi</a:t>
            </a:r>
            <a:r>
              <a:rPr lang="en-US" dirty="0"/>
              <a:t>z</a:t>
            </a:r>
            <a:r>
              <a:rPr lang="en-US" b="1" kern="1200">
                <a:solidFill>
                  <a:schemeClr val="tx1"/>
                </a:solidFill>
                <a:latin typeface="+mj-lt"/>
                <a:ea typeface="+mj-ea"/>
                <a:cs typeface="+mj-cs"/>
              </a:rPr>
              <a:t>ational </a:t>
            </a:r>
            <a:r>
              <a:rPr lang="en-US" b="1" kern="1200" dirty="0">
                <a:solidFill>
                  <a:schemeClr val="tx1"/>
                </a:solidFill>
                <a:latin typeface="+mj-lt"/>
                <a:ea typeface="+mj-ea"/>
                <a:cs typeface="+mj-cs"/>
              </a:rPr>
              <a:t>structure</a:t>
            </a:r>
          </a:p>
        </p:txBody>
      </p:sp>
      <p:pic>
        <p:nvPicPr>
          <p:cNvPr id="5" name="Content Placeholder 4" descr="Business people sitting at office while discussing work">
            <a:extLst>
              <a:ext uri="{FF2B5EF4-FFF2-40B4-BE49-F238E27FC236}">
                <a16:creationId xmlns:a16="http://schemas.microsoft.com/office/drawing/2014/main" id="{28E6BC1D-E48C-4C6E-9698-25BA2F404D2C}"/>
              </a:ext>
            </a:extLst>
          </p:cNvPr>
          <p:cNvPicPr>
            <a:picLocks noGrp="1" noChangeAspect="1"/>
          </p:cNvPicPr>
          <p:nvPr>
            <p:ph sz="half" idx="4294967295"/>
          </p:nvPr>
        </p:nvPicPr>
        <p:blipFill>
          <a:blip r:embed="rId3"/>
          <a:srcRect l="37220" r="15609" b="-1"/>
          <a:stretch/>
        </p:blipFill>
        <p:spPr>
          <a:xfrm>
            <a:off x="7345680" y="10"/>
            <a:ext cx="4846320" cy="6857990"/>
          </a:xfrm>
          <a:prstGeom prst="rect">
            <a:avLst/>
          </a:prstGeom>
        </p:spPr>
      </p:pic>
      <p:sp>
        <p:nvSpPr>
          <p:cNvPr id="3" name="Subtitle 2">
            <a:extLst>
              <a:ext uri="{FF2B5EF4-FFF2-40B4-BE49-F238E27FC236}">
                <a16:creationId xmlns:a16="http://schemas.microsoft.com/office/drawing/2014/main" id="{26D35F09-519F-41DD-79D9-48B8A6F4A059}"/>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graphicFrame>
        <p:nvGraphicFramePr>
          <p:cNvPr id="7" name="Table 6">
            <a:extLst>
              <a:ext uri="{FF2B5EF4-FFF2-40B4-BE49-F238E27FC236}">
                <a16:creationId xmlns:a16="http://schemas.microsoft.com/office/drawing/2014/main" id="{2D5DAD9F-C4B7-3292-2992-A5BEEF28D135}"/>
              </a:ext>
            </a:extLst>
          </p:cNvPr>
          <p:cNvGraphicFramePr>
            <a:graphicFrameLocks noGrp="1"/>
          </p:cNvGraphicFramePr>
          <p:nvPr>
            <p:extLst>
              <p:ext uri="{D42A27DB-BD31-4B8C-83A1-F6EECF244321}">
                <p14:modId xmlns:p14="http://schemas.microsoft.com/office/powerpoint/2010/main" val="28180891"/>
              </p:ext>
            </p:extLst>
          </p:nvPr>
        </p:nvGraphicFramePr>
        <p:xfrm>
          <a:off x="676348" y="2895599"/>
          <a:ext cx="6218866" cy="271404"/>
        </p:xfrm>
        <a:graphic>
          <a:graphicData uri="http://schemas.openxmlformats.org/drawingml/2006/table">
            <a:tbl>
              <a:tblPr firstRow="1" bandRow="1">
                <a:tableStyleId>{073A0DAA-6AF3-43AB-8588-CEC1D06C72B9}</a:tableStyleId>
              </a:tblPr>
              <a:tblGrid>
                <a:gridCol w="6218866">
                  <a:extLst>
                    <a:ext uri="{9D8B030D-6E8A-4147-A177-3AD203B41FA5}">
                      <a16:colId xmlns:a16="http://schemas.microsoft.com/office/drawing/2014/main" val="441175027"/>
                    </a:ext>
                  </a:extLst>
                </a:gridCol>
              </a:tblGrid>
              <a:tr h="27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r>
                        <a:rPr lang="en-US" sz="1100" dirty="0" err="1"/>
                        <a:t>table_Key</a:t>
                      </a:r>
                      <a:r>
                        <a:rPr lang="en-US" sz="1100" dirty="0"/>
                        <a:t> Executives}}</a:t>
                      </a:r>
                      <a:endParaRPr lang="en-DK" sz="1100" dirty="0"/>
                    </a:p>
                  </a:txBody>
                  <a:tcPr/>
                </a:tc>
                <a:extLst>
                  <a:ext uri="{0D108BD9-81ED-4DB2-BD59-A6C34878D82A}">
                    <a16:rowId xmlns:a16="http://schemas.microsoft.com/office/drawing/2014/main" val="3661598602"/>
                  </a:ext>
                </a:extLst>
              </a:tr>
            </a:tbl>
          </a:graphicData>
        </a:graphic>
      </p:graphicFrame>
      <p:sp>
        <p:nvSpPr>
          <p:cNvPr id="8" name="Content Placeholder 3">
            <a:extLst>
              <a:ext uri="{FF2B5EF4-FFF2-40B4-BE49-F238E27FC236}">
                <a16:creationId xmlns:a16="http://schemas.microsoft.com/office/drawing/2014/main" id="{7848B7A8-5310-E59D-B189-3CDC82BC00E8}"/>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9396" y="1295814"/>
            <a:ext cx="6035040" cy="6920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t>{{Organizational Structure}}</a:t>
            </a:r>
          </a:p>
        </p:txBody>
      </p:sp>
    </p:spTree>
    <p:extLst>
      <p:ext uri="{BB962C8B-B14F-4D97-AF65-F5344CB8AC3E}">
        <p14:creationId xmlns:p14="http://schemas.microsoft.com/office/powerpoint/2010/main" val="3182854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1" nodeType="withEffect">
                                  <p:stCondLst>
                                    <p:cond delay="25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250"/>
                                  </p:stCondLst>
                                  <p:iterate>
                                    <p:tmPct val="10000"/>
                                  </p:iterate>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22E02-F0AA-B874-DB4A-BFC694717C94}"/>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Leadership Philosophy</a:t>
            </a:r>
          </a:p>
        </p:txBody>
      </p:sp>
      <p:pic>
        <p:nvPicPr>
          <p:cNvPr id="5" name="Content Placeholder 4" descr="instant team going to work together as  perfect machine they could be unkown to each other but the know their role and their job and work together like a well oiled machine. in which each member is a essential gear">
            <a:extLst>
              <a:ext uri="{FF2B5EF4-FFF2-40B4-BE49-F238E27FC236}">
                <a16:creationId xmlns:a16="http://schemas.microsoft.com/office/drawing/2014/main" id="{C09A784E-E84E-475A-AB4F-F7F177803E7A}"/>
              </a:ext>
            </a:extLst>
          </p:cNvPr>
          <p:cNvPicPr>
            <a:picLocks noGrp="1" noChangeAspect="1"/>
          </p:cNvPicPr>
          <p:nvPr>
            <p:ph sz="half" idx="4294967295"/>
          </p:nvPr>
        </p:nvPicPr>
        <p:blipFill>
          <a:blip r:embed="rId3"/>
          <a:srcRect l="10319" r="15867"/>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948372C0-E96F-0340-5161-A444F108DCAB}"/>
              </a:ext>
            </a:extLst>
          </p:cNvPr>
          <p:cNvSpPr>
            <a:spLocks noGrp="1"/>
          </p:cNvSpPr>
          <p:nvPr>
            <p:ph sz="half"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Collaboration</a:t>
            </a:r>
          </a:p>
          <a:p>
            <a:pPr marL="0" lvl="1" indent="0">
              <a:buNone/>
            </a:pPr>
            <a:r>
              <a:rPr lang="en-US" sz="1400"/>
              <a:t>Collaboration is a cornerstone of our leadership philosophy, facilitating teamwork and collective problem-solving.</a:t>
            </a:r>
          </a:p>
          <a:p>
            <a:pPr marL="0" indent="0">
              <a:spcBef>
                <a:spcPts val="2500"/>
              </a:spcBef>
              <a:buNone/>
            </a:pPr>
            <a:r>
              <a:rPr lang="en-US" sz="1400" b="1"/>
              <a:t>Transparency</a:t>
            </a:r>
          </a:p>
          <a:p>
            <a:pPr marL="0" lvl="1" indent="0">
              <a:buNone/>
            </a:pPr>
            <a:r>
              <a:rPr lang="en-US" sz="1400"/>
              <a:t>Transparency in decision-making fosters trust and open communication within the organization, ensuring everyone is informed.</a:t>
            </a:r>
          </a:p>
          <a:p>
            <a:pPr marL="0" indent="0">
              <a:spcBef>
                <a:spcPts val="2500"/>
              </a:spcBef>
              <a:buNone/>
            </a:pPr>
            <a:r>
              <a:rPr lang="en-US" sz="1400" b="1"/>
              <a:t>Empowerment</a:t>
            </a:r>
          </a:p>
          <a:p>
            <a:pPr marL="0" lvl="1" indent="0">
              <a:buNone/>
            </a:pPr>
            <a:r>
              <a:rPr lang="en-US" sz="1400"/>
              <a:t>Empowerment allows team members to take ownership of their work, leading to increased motivation and productivity.</a:t>
            </a:r>
            <a:endParaRPr lang="en-DK" sz="1400"/>
          </a:p>
        </p:txBody>
      </p:sp>
      <p:sp>
        <p:nvSpPr>
          <p:cNvPr id="3" name="Subtitle 2">
            <a:extLst>
              <a:ext uri="{FF2B5EF4-FFF2-40B4-BE49-F238E27FC236}">
                <a16:creationId xmlns:a16="http://schemas.microsoft.com/office/drawing/2014/main" id="{67D03056-A79A-ACDE-93E2-1BD10C77318F}"/>
              </a:ext>
            </a:extLst>
          </p:cNvPr>
          <p:cNvSpPr txBox="1">
            <a:spLocks/>
          </p:cNvSpPr>
          <p:nvPr/>
        </p:nvSpPr>
        <p:spPr>
          <a:xfrm>
            <a:off x="79933" y="6457904"/>
            <a:ext cx="9552897" cy="29370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dirty="0"/>
              <a:t>AI Generated – job id: {{</a:t>
            </a:r>
            <a:r>
              <a:rPr lang="en-US" sz="1100" dirty="0" err="1"/>
              <a:t>jobid</a:t>
            </a:r>
            <a:r>
              <a:rPr lang="en-US" sz="1100" dirty="0"/>
              <a:t>}} – date: {{</a:t>
            </a:r>
            <a:r>
              <a:rPr lang="en-US" sz="1100" dirty="0" err="1"/>
              <a:t>jobdate</a:t>
            </a:r>
            <a:r>
              <a:rPr lang="en-US" sz="1100" dirty="0"/>
              <a:t>}}</a:t>
            </a:r>
            <a:endParaRPr lang="en-DK" sz="1100" dirty="0"/>
          </a:p>
        </p:txBody>
      </p:sp>
    </p:spTree>
    <p:extLst>
      <p:ext uri="{BB962C8B-B14F-4D97-AF65-F5344CB8AC3E}">
        <p14:creationId xmlns:p14="http://schemas.microsoft.com/office/powerpoint/2010/main" val="1589206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P spid="3" grpId="1"/>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706</TotalTime>
  <Words>2538</Words>
  <Application>Microsoft Office PowerPoint</Application>
  <PresentationFormat>Widescreen</PresentationFormat>
  <Paragraphs>216</Paragraphs>
  <Slides>27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Neue Haas Grotesk Text Pro</vt:lpstr>
      <vt:lpstr>Segoe UI Semibold</vt:lpstr>
      <vt:lpstr>VanillaVTI</vt:lpstr>
      <vt:lpstr>PowerPoint Presentation</vt:lpstr>
      <vt:lpstr>Agenda Overview</vt:lpstr>
      <vt:lpstr>General Overview</vt:lpstr>
      <vt:lpstr>Company History and Background</vt:lpstr>
      <vt:lpstr>Mission and Vision Statements</vt:lpstr>
      <vt:lpstr>Industry insights</vt:lpstr>
      <vt:lpstr>Leadership Team</vt:lpstr>
      <vt:lpstr>Organizational structure</vt:lpstr>
      <vt:lpstr>Leadership Philosophy</vt:lpstr>
      <vt:lpstr>Key Achievements of Leadership</vt:lpstr>
      <vt:lpstr>Industry Position</vt:lpstr>
      <vt:lpstr>Primary Industry and Market Segments</vt:lpstr>
      <vt:lpstr>Competitive Landscape</vt:lpstr>
      <vt:lpstr>Market Share and Positioning</vt:lpstr>
      <vt:lpstr>Financial Performance</vt:lpstr>
      <vt:lpstr>Revenue and Profit Trends</vt:lpstr>
      <vt:lpstr>Recent Financial Results</vt:lpstr>
      <vt:lpstr>Financial Projections and Goals</vt:lpstr>
      <vt:lpstr>Products and Services</vt:lpstr>
      <vt:lpstr>Overview of Key Products/Services</vt:lpstr>
      <vt:lpstr>Unique Selling Points</vt:lpstr>
      <vt:lpstr>Customer Base and Satisfaction</vt:lpstr>
      <vt:lpstr>Corporate Social Responsibility</vt:lpstr>
      <vt:lpstr>Sustainability Initiatives</vt:lpstr>
      <vt:lpstr>Community Engagement</vt:lpstr>
      <vt:lpstr>Corporate Philanthropy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Jens Schrøder</dc:creator>
  <cp:lastModifiedBy>Jens Schrøder</cp:lastModifiedBy>
  <cp:revision>44</cp:revision>
  <dcterms:created xsi:type="dcterms:W3CDTF">2025-04-24T08:09:20Z</dcterms:created>
  <dcterms:modified xsi:type="dcterms:W3CDTF">2025-04-24T19:58:02Z</dcterms:modified>
</cp:coreProperties>
</file>